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Rubik Bold" charset="1" panose="00000800000000000000"/>
      <p:regular r:id="rId7"/>
    </p:embeddedFont>
    <p:embeddedFont>
      <p:font typeface="Be Vietnam" charset="1" panose="00000500000000000000"/>
      <p:regular r:id="rId8"/>
    </p:embeddedFont>
    <p:embeddedFont>
      <p:font typeface="Be Vietnam Ultra-Bold Italics" charset="1" panose="00000900000000000000"/>
      <p:regular r:id="rId9"/>
    </p:embeddedFont>
    <p:embeddedFont>
      <p:font typeface="Be Vietnam Italics" charset="1" panose="00000500000000000000"/>
      <p:regular r:id="rId10"/>
    </p:embeddedFont>
    <p:embeddedFont>
      <p:font typeface="Rubik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EEE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174011" y="17232498"/>
            <a:ext cx="4403594" cy="317005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174011" y="17232498"/>
            <a:ext cx="4403594" cy="3185703"/>
            <a:chOff x="0" y="0"/>
            <a:chExt cx="39863748" cy="2883873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72390" y="72390"/>
              <a:ext cx="39718967" cy="28693953"/>
            </a:xfrm>
            <a:custGeom>
              <a:avLst/>
              <a:gdLst/>
              <a:ahLst/>
              <a:cxnLst/>
              <a:rect r="r" b="b" t="t" l="l"/>
              <a:pathLst>
                <a:path h="28693953" w="39718967">
                  <a:moveTo>
                    <a:pt x="0" y="0"/>
                  </a:moveTo>
                  <a:lnTo>
                    <a:pt x="39718967" y="0"/>
                  </a:lnTo>
                  <a:lnTo>
                    <a:pt x="39718967" y="28693953"/>
                  </a:lnTo>
                  <a:lnTo>
                    <a:pt x="0" y="28693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863750" cy="28838733"/>
            </a:xfrm>
            <a:custGeom>
              <a:avLst/>
              <a:gdLst/>
              <a:ahLst/>
              <a:cxnLst/>
              <a:rect r="r" b="b" t="t" l="l"/>
              <a:pathLst>
                <a:path h="28838733" w="39863750">
                  <a:moveTo>
                    <a:pt x="39718968" y="28693954"/>
                  </a:moveTo>
                  <a:lnTo>
                    <a:pt x="39863750" y="28693954"/>
                  </a:lnTo>
                  <a:lnTo>
                    <a:pt x="39863750" y="28838733"/>
                  </a:lnTo>
                  <a:lnTo>
                    <a:pt x="39718968" y="28838733"/>
                  </a:lnTo>
                  <a:lnTo>
                    <a:pt x="39718968" y="286939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693954"/>
                  </a:lnTo>
                  <a:lnTo>
                    <a:pt x="0" y="28693954"/>
                  </a:lnTo>
                  <a:lnTo>
                    <a:pt x="0" y="144780"/>
                  </a:lnTo>
                  <a:close/>
                  <a:moveTo>
                    <a:pt x="0" y="28693954"/>
                  </a:moveTo>
                  <a:lnTo>
                    <a:pt x="144780" y="28693954"/>
                  </a:lnTo>
                  <a:lnTo>
                    <a:pt x="144780" y="28838733"/>
                  </a:lnTo>
                  <a:lnTo>
                    <a:pt x="0" y="28838733"/>
                  </a:lnTo>
                  <a:lnTo>
                    <a:pt x="0" y="28693954"/>
                  </a:lnTo>
                  <a:close/>
                  <a:moveTo>
                    <a:pt x="39718968" y="144780"/>
                  </a:moveTo>
                  <a:lnTo>
                    <a:pt x="39863750" y="144780"/>
                  </a:lnTo>
                  <a:lnTo>
                    <a:pt x="39863750" y="28693954"/>
                  </a:lnTo>
                  <a:lnTo>
                    <a:pt x="39718968" y="28693954"/>
                  </a:lnTo>
                  <a:lnTo>
                    <a:pt x="39718968" y="144780"/>
                  </a:lnTo>
                  <a:close/>
                  <a:moveTo>
                    <a:pt x="144780" y="28693954"/>
                  </a:moveTo>
                  <a:lnTo>
                    <a:pt x="39718968" y="28693954"/>
                  </a:lnTo>
                  <a:lnTo>
                    <a:pt x="39718968" y="28838733"/>
                  </a:lnTo>
                  <a:lnTo>
                    <a:pt x="144780" y="28838733"/>
                  </a:lnTo>
                  <a:lnTo>
                    <a:pt x="144780" y="28693954"/>
                  </a:lnTo>
                  <a:close/>
                  <a:moveTo>
                    <a:pt x="39718968" y="0"/>
                  </a:moveTo>
                  <a:lnTo>
                    <a:pt x="39863750" y="0"/>
                  </a:lnTo>
                  <a:lnTo>
                    <a:pt x="39863750" y="144780"/>
                  </a:lnTo>
                  <a:lnTo>
                    <a:pt x="39718968" y="144780"/>
                  </a:lnTo>
                  <a:lnTo>
                    <a:pt x="397189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9718968" y="0"/>
                  </a:lnTo>
                  <a:lnTo>
                    <a:pt x="397189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64262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542395" y="4626304"/>
            <a:ext cx="14035210" cy="318313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7" id="7"/>
          <p:cNvGrpSpPr/>
          <p:nvPr/>
        </p:nvGrpSpPr>
        <p:grpSpPr>
          <a:xfrm rot="0">
            <a:off x="542395" y="4608919"/>
            <a:ext cx="14035210" cy="3200520"/>
            <a:chOff x="0" y="0"/>
            <a:chExt cx="127054422" cy="289728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72390" y="72390"/>
              <a:ext cx="126909639" cy="28828079"/>
            </a:xfrm>
            <a:custGeom>
              <a:avLst/>
              <a:gdLst/>
              <a:ahLst/>
              <a:cxnLst/>
              <a:rect r="r" b="b" t="t" l="l"/>
              <a:pathLst>
                <a:path h="28828079" w="126909639">
                  <a:moveTo>
                    <a:pt x="0" y="0"/>
                  </a:moveTo>
                  <a:lnTo>
                    <a:pt x="126909639" y="0"/>
                  </a:lnTo>
                  <a:lnTo>
                    <a:pt x="126909639" y="28828079"/>
                  </a:lnTo>
                  <a:lnTo>
                    <a:pt x="0" y="28828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054421" cy="28972861"/>
            </a:xfrm>
            <a:custGeom>
              <a:avLst/>
              <a:gdLst/>
              <a:ahLst/>
              <a:cxnLst/>
              <a:rect r="r" b="b" t="t" l="l"/>
              <a:pathLst>
                <a:path h="28972861" w="127054421">
                  <a:moveTo>
                    <a:pt x="126909637" y="28828079"/>
                  </a:moveTo>
                  <a:lnTo>
                    <a:pt x="127054421" y="28828079"/>
                  </a:lnTo>
                  <a:lnTo>
                    <a:pt x="127054421" y="28972861"/>
                  </a:lnTo>
                  <a:lnTo>
                    <a:pt x="126909637" y="28972861"/>
                  </a:lnTo>
                  <a:lnTo>
                    <a:pt x="126909637" y="2882807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828079"/>
                  </a:lnTo>
                  <a:lnTo>
                    <a:pt x="0" y="28828079"/>
                  </a:lnTo>
                  <a:lnTo>
                    <a:pt x="0" y="144780"/>
                  </a:lnTo>
                  <a:close/>
                  <a:moveTo>
                    <a:pt x="0" y="28828079"/>
                  </a:moveTo>
                  <a:lnTo>
                    <a:pt x="144780" y="28828079"/>
                  </a:lnTo>
                  <a:lnTo>
                    <a:pt x="144780" y="28972861"/>
                  </a:lnTo>
                  <a:lnTo>
                    <a:pt x="0" y="28972861"/>
                  </a:lnTo>
                  <a:lnTo>
                    <a:pt x="0" y="28828079"/>
                  </a:lnTo>
                  <a:close/>
                  <a:moveTo>
                    <a:pt x="126909637" y="144780"/>
                  </a:moveTo>
                  <a:lnTo>
                    <a:pt x="127054421" y="144780"/>
                  </a:lnTo>
                  <a:lnTo>
                    <a:pt x="127054421" y="28828079"/>
                  </a:lnTo>
                  <a:lnTo>
                    <a:pt x="126909637" y="28828079"/>
                  </a:lnTo>
                  <a:lnTo>
                    <a:pt x="126909637" y="144780"/>
                  </a:lnTo>
                  <a:close/>
                  <a:moveTo>
                    <a:pt x="144780" y="28828079"/>
                  </a:moveTo>
                  <a:lnTo>
                    <a:pt x="126909637" y="28828079"/>
                  </a:lnTo>
                  <a:lnTo>
                    <a:pt x="126909637" y="28972861"/>
                  </a:lnTo>
                  <a:lnTo>
                    <a:pt x="144780" y="28972861"/>
                  </a:lnTo>
                  <a:lnTo>
                    <a:pt x="144780" y="28828079"/>
                  </a:lnTo>
                  <a:close/>
                  <a:moveTo>
                    <a:pt x="126909637" y="0"/>
                  </a:moveTo>
                  <a:lnTo>
                    <a:pt x="127054421" y="0"/>
                  </a:lnTo>
                  <a:lnTo>
                    <a:pt x="127054421" y="144780"/>
                  </a:lnTo>
                  <a:lnTo>
                    <a:pt x="126909637" y="144780"/>
                  </a:lnTo>
                  <a:lnTo>
                    <a:pt x="1269096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909637" y="0"/>
                  </a:lnTo>
                  <a:lnTo>
                    <a:pt x="1269096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64262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451583" y="4626304"/>
            <a:ext cx="7264719" cy="3166539"/>
          </a:xfrm>
          <a:custGeom>
            <a:avLst/>
            <a:gdLst/>
            <a:ahLst/>
            <a:cxnLst/>
            <a:rect r="r" b="b" t="t" l="l"/>
            <a:pathLst>
              <a:path h="3166539" w="7264719">
                <a:moveTo>
                  <a:pt x="0" y="0"/>
                </a:moveTo>
                <a:lnTo>
                  <a:pt x="7264719" y="0"/>
                </a:lnTo>
                <a:lnTo>
                  <a:pt x="7264719" y="3166539"/>
                </a:lnTo>
                <a:lnTo>
                  <a:pt x="0" y="3166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72" r="-5909" b="-772"/>
            </a:stretch>
          </a:blipFill>
        </p:spPr>
      </p:sp>
      <p:sp>
        <p:nvSpPr>
          <p:cNvPr name="AutoShape 11" id="11"/>
          <p:cNvSpPr/>
          <p:nvPr/>
        </p:nvSpPr>
        <p:spPr>
          <a:xfrm rot="0">
            <a:off x="542395" y="17248145"/>
            <a:ext cx="9219402" cy="317005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542395" y="17232498"/>
            <a:ext cx="9219402" cy="3185703"/>
            <a:chOff x="0" y="0"/>
            <a:chExt cx="83459085" cy="2883873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72390" y="72390"/>
              <a:ext cx="83314303" cy="28693953"/>
            </a:xfrm>
            <a:custGeom>
              <a:avLst/>
              <a:gdLst/>
              <a:ahLst/>
              <a:cxnLst/>
              <a:rect r="r" b="b" t="t" l="l"/>
              <a:pathLst>
                <a:path h="28693953" w="83314303">
                  <a:moveTo>
                    <a:pt x="0" y="0"/>
                  </a:moveTo>
                  <a:lnTo>
                    <a:pt x="83314303" y="0"/>
                  </a:lnTo>
                  <a:lnTo>
                    <a:pt x="83314303" y="28693953"/>
                  </a:lnTo>
                  <a:lnTo>
                    <a:pt x="0" y="28693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3459086" cy="28838733"/>
            </a:xfrm>
            <a:custGeom>
              <a:avLst/>
              <a:gdLst/>
              <a:ahLst/>
              <a:cxnLst/>
              <a:rect r="r" b="b" t="t" l="l"/>
              <a:pathLst>
                <a:path h="28838733" w="83459086">
                  <a:moveTo>
                    <a:pt x="83314307" y="28693954"/>
                  </a:moveTo>
                  <a:lnTo>
                    <a:pt x="83459086" y="28693954"/>
                  </a:lnTo>
                  <a:lnTo>
                    <a:pt x="83459086" y="28838733"/>
                  </a:lnTo>
                  <a:lnTo>
                    <a:pt x="83314307" y="28838733"/>
                  </a:lnTo>
                  <a:lnTo>
                    <a:pt x="83314307" y="286939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693954"/>
                  </a:lnTo>
                  <a:lnTo>
                    <a:pt x="0" y="28693954"/>
                  </a:lnTo>
                  <a:lnTo>
                    <a:pt x="0" y="144780"/>
                  </a:lnTo>
                  <a:close/>
                  <a:moveTo>
                    <a:pt x="0" y="28693954"/>
                  </a:moveTo>
                  <a:lnTo>
                    <a:pt x="144780" y="28693954"/>
                  </a:lnTo>
                  <a:lnTo>
                    <a:pt x="144780" y="28838733"/>
                  </a:lnTo>
                  <a:lnTo>
                    <a:pt x="0" y="28838733"/>
                  </a:lnTo>
                  <a:lnTo>
                    <a:pt x="0" y="28693954"/>
                  </a:lnTo>
                  <a:close/>
                  <a:moveTo>
                    <a:pt x="83314307" y="144780"/>
                  </a:moveTo>
                  <a:lnTo>
                    <a:pt x="83459086" y="144780"/>
                  </a:lnTo>
                  <a:lnTo>
                    <a:pt x="83459086" y="28693954"/>
                  </a:lnTo>
                  <a:lnTo>
                    <a:pt x="83314307" y="28693954"/>
                  </a:lnTo>
                  <a:lnTo>
                    <a:pt x="83314307" y="144780"/>
                  </a:lnTo>
                  <a:close/>
                  <a:moveTo>
                    <a:pt x="144780" y="28693954"/>
                  </a:moveTo>
                  <a:lnTo>
                    <a:pt x="83314307" y="28693954"/>
                  </a:lnTo>
                  <a:lnTo>
                    <a:pt x="83314307" y="28838733"/>
                  </a:lnTo>
                  <a:lnTo>
                    <a:pt x="144780" y="28838733"/>
                  </a:lnTo>
                  <a:lnTo>
                    <a:pt x="144780" y="28693954"/>
                  </a:lnTo>
                  <a:close/>
                  <a:moveTo>
                    <a:pt x="83314307" y="0"/>
                  </a:moveTo>
                  <a:lnTo>
                    <a:pt x="83459086" y="0"/>
                  </a:lnTo>
                  <a:lnTo>
                    <a:pt x="83459086" y="144780"/>
                  </a:lnTo>
                  <a:lnTo>
                    <a:pt x="83314307" y="144780"/>
                  </a:lnTo>
                  <a:lnTo>
                    <a:pt x="83314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314307" y="0"/>
                  </a:lnTo>
                  <a:lnTo>
                    <a:pt x="83314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64262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58516" y="17248145"/>
            <a:ext cx="4177119" cy="3152987"/>
          </a:xfrm>
          <a:custGeom>
            <a:avLst/>
            <a:gdLst/>
            <a:ahLst/>
            <a:cxnLst/>
            <a:rect r="r" b="b" t="t" l="l"/>
            <a:pathLst>
              <a:path h="3152987" w="4177119">
                <a:moveTo>
                  <a:pt x="0" y="0"/>
                </a:moveTo>
                <a:lnTo>
                  <a:pt x="4177119" y="0"/>
                </a:lnTo>
                <a:lnTo>
                  <a:pt x="4177119" y="3152987"/>
                </a:lnTo>
                <a:lnTo>
                  <a:pt x="0" y="3152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6" t="0" r="-11526" b="0"/>
            </a:stretch>
          </a:blipFill>
        </p:spPr>
      </p:sp>
      <p:sp>
        <p:nvSpPr>
          <p:cNvPr name="AutoShape 16" id="16"/>
          <p:cNvSpPr/>
          <p:nvPr/>
        </p:nvSpPr>
        <p:spPr>
          <a:xfrm rot="0">
            <a:off x="558516" y="8245202"/>
            <a:ext cx="4605228" cy="3788502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17" id="17"/>
          <p:cNvSpPr/>
          <p:nvPr/>
        </p:nvSpPr>
        <p:spPr>
          <a:xfrm rot="0">
            <a:off x="5556408" y="8245202"/>
            <a:ext cx="4403594" cy="3788502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18" id="18"/>
          <p:cNvSpPr/>
          <p:nvPr/>
        </p:nvSpPr>
        <p:spPr>
          <a:xfrm rot="0">
            <a:off x="10328829" y="8245202"/>
            <a:ext cx="4387473" cy="3788502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19" id="19"/>
          <p:cNvSpPr/>
          <p:nvPr/>
        </p:nvSpPr>
        <p:spPr>
          <a:xfrm rot="0">
            <a:off x="542395" y="12376604"/>
            <a:ext cx="14035210" cy="4420132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20" id="20"/>
          <p:cNvSpPr/>
          <p:nvPr/>
        </p:nvSpPr>
        <p:spPr>
          <a:xfrm rot="0">
            <a:off x="542395" y="965798"/>
            <a:ext cx="9219402" cy="320735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21" id="21"/>
          <p:cNvGrpSpPr/>
          <p:nvPr/>
        </p:nvGrpSpPr>
        <p:grpSpPr>
          <a:xfrm rot="0">
            <a:off x="542395" y="965798"/>
            <a:ext cx="9219402" cy="3207358"/>
            <a:chOff x="0" y="0"/>
            <a:chExt cx="83459085" cy="2903476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72390" y="72390"/>
              <a:ext cx="83314303" cy="28889982"/>
            </a:xfrm>
            <a:custGeom>
              <a:avLst/>
              <a:gdLst/>
              <a:ahLst/>
              <a:cxnLst/>
              <a:rect r="r" b="b" t="t" l="l"/>
              <a:pathLst>
                <a:path h="28889982" w="83314303">
                  <a:moveTo>
                    <a:pt x="0" y="0"/>
                  </a:moveTo>
                  <a:lnTo>
                    <a:pt x="83314303" y="0"/>
                  </a:lnTo>
                  <a:lnTo>
                    <a:pt x="83314303" y="28889982"/>
                  </a:lnTo>
                  <a:lnTo>
                    <a:pt x="0" y="28889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3459086" cy="29034761"/>
            </a:xfrm>
            <a:custGeom>
              <a:avLst/>
              <a:gdLst/>
              <a:ahLst/>
              <a:cxnLst/>
              <a:rect r="r" b="b" t="t" l="l"/>
              <a:pathLst>
                <a:path h="29034761" w="83459086">
                  <a:moveTo>
                    <a:pt x="83314307" y="28889979"/>
                  </a:moveTo>
                  <a:lnTo>
                    <a:pt x="83459086" y="28889979"/>
                  </a:lnTo>
                  <a:lnTo>
                    <a:pt x="83459086" y="29034761"/>
                  </a:lnTo>
                  <a:lnTo>
                    <a:pt x="83314307" y="29034761"/>
                  </a:lnTo>
                  <a:lnTo>
                    <a:pt x="83314307" y="2888997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889979"/>
                  </a:lnTo>
                  <a:lnTo>
                    <a:pt x="0" y="28889979"/>
                  </a:lnTo>
                  <a:lnTo>
                    <a:pt x="0" y="144780"/>
                  </a:lnTo>
                  <a:close/>
                  <a:moveTo>
                    <a:pt x="0" y="28889979"/>
                  </a:moveTo>
                  <a:lnTo>
                    <a:pt x="144780" y="28889979"/>
                  </a:lnTo>
                  <a:lnTo>
                    <a:pt x="144780" y="29034761"/>
                  </a:lnTo>
                  <a:lnTo>
                    <a:pt x="0" y="29034761"/>
                  </a:lnTo>
                  <a:lnTo>
                    <a:pt x="0" y="28889979"/>
                  </a:lnTo>
                  <a:close/>
                  <a:moveTo>
                    <a:pt x="83314307" y="144780"/>
                  </a:moveTo>
                  <a:lnTo>
                    <a:pt x="83459086" y="144780"/>
                  </a:lnTo>
                  <a:lnTo>
                    <a:pt x="83459086" y="28889979"/>
                  </a:lnTo>
                  <a:lnTo>
                    <a:pt x="83314307" y="28889979"/>
                  </a:lnTo>
                  <a:lnTo>
                    <a:pt x="83314307" y="144780"/>
                  </a:lnTo>
                  <a:close/>
                  <a:moveTo>
                    <a:pt x="144780" y="28889979"/>
                  </a:moveTo>
                  <a:lnTo>
                    <a:pt x="83314307" y="28889979"/>
                  </a:lnTo>
                  <a:lnTo>
                    <a:pt x="83314307" y="29034761"/>
                  </a:lnTo>
                  <a:lnTo>
                    <a:pt x="144780" y="29034761"/>
                  </a:lnTo>
                  <a:lnTo>
                    <a:pt x="144780" y="28889979"/>
                  </a:lnTo>
                  <a:close/>
                  <a:moveTo>
                    <a:pt x="83314307" y="0"/>
                  </a:moveTo>
                  <a:lnTo>
                    <a:pt x="83459086" y="0"/>
                  </a:lnTo>
                  <a:lnTo>
                    <a:pt x="83459086" y="144780"/>
                  </a:lnTo>
                  <a:lnTo>
                    <a:pt x="83314307" y="144780"/>
                  </a:lnTo>
                  <a:lnTo>
                    <a:pt x="83314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3314307" y="0"/>
                  </a:lnTo>
                  <a:lnTo>
                    <a:pt x="83314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64262"/>
            </a:solidFill>
          </p:spPr>
        </p:sp>
      </p:grpSp>
      <p:sp>
        <p:nvSpPr>
          <p:cNvPr name="AutoShape 24" id="24"/>
          <p:cNvSpPr/>
          <p:nvPr/>
        </p:nvSpPr>
        <p:spPr>
          <a:xfrm rot="0">
            <a:off x="10013890" y="976868"/>
            <a:ext cx="4774412" cy="3207358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Freeform 25" id="25"/>
          <p:cNvSpPr/>
          <p:nvPr/>
        </p:nvSpPr>
        <p:spPr>
          <a:xfrm flipH="false" flipV="false" rot="0">
            <a:off x="13602609" y="11767598"/>
            <a:ext cx="1185693" cy="1301580"/>
          </a:xfrm>
          <a:custGeom>
            <a:avLst/>
            <a:gdLst/>
            <a:ahLst/>
            <a:cxnLst/>
            <a:rect r="r" b="b" t="t" l="l"/>
            <a:pathLst>
              <a:path h="1301580" w="1185693">
                <a:moveTo>
                  <a:pt x="0" y="0"/>
                </a:moveTo>
                <a:lnTo>
                  <a:pt x="1185693" y="0"/>
                </a:lnTo>
                <a:lnTo>
                  <a:pt x="1185693" y="1301580"/>
                </a:lnTo>
                <a:lnTo>
                  <a:pt x="0" y="1301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503733" y="16949135"/>
            <a:ext cx="928343" cy="1122173"/>
          </a:xfrm>
          <a:custGeom>
            <a:avLst/>
            <a:gdLst/>
            <a:ahLst/>
            <a:cxnLst/>
            <a:rect r="r" b="b" t="t" l="l"/>
            <a:pathLst>
              <a:path h="1122173" w="928343">
                <a:moveTo>
                  <a:pt x="0" y="0"/>
                </a:moveTo>
                <a:lnTo>
                  <a:pt x="928342" y="0"/>
                </a:lnTo>
                <a:lnTo>
                  <a:pt x="928342" y="1122173"/>
                </a:lnTo>
                <a:lnTo>
                  <a:pt x="0" y="1122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5853650" y="8526631"/>
            <a:ext cx="3785273" cy="3240967"/>
            <a:chOff x="0" y="0"/>
            <a:chExt cx="5047030" cy="4321290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-28575"/>
              <a:ext cx="5047030" cy="7442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99"/>
                </a:lnSpc>
                <a:spcBef>
                  <a:spcPct val="0"/>
                </a:spcBef>
              </a:pPr>
              <a:r>
                <a:rPr lang="en-US" b="true" sz="1642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Aim 2: Screen for optimal ATM targets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800866"/>
              <a:ext cx="5047030" cy="35204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08967" indent="-204484" lvl="1">
                <a:lnSpc>
                  <a:spcPts val="2651"/>
                </a:lnSpc>
                <a:buFont typeface="Arial"/>
                <a:buChar char="•"/>
              </a:pPr>
              <a:r>
                <a:rPr lang="en-US" sz="18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Overexpress top 4 ATM targets on 293T cells</a:t>
              </a:r>
            </a:p>
            <a:p>
              <a:pPr algn="l" marL="408967" indent="-204484" lvl="1">
                <a:lnSpc>
                  <a:spcPts val="2651"/>
                </a:lnSpc>
                <a:buFont typeface="Arial"/>
                <a:buChar char="•"/>
              </a:pPr>
              <a:r>
                <a:rPr lang="en-US" sz="18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Design anti-ATM CAR constructs with anti-TGFβ payloads</a:t>
              </a:r>
            </a:p>
            <a:p>
              <a:pPr algn="l" marL="408967" indent="-204484" lvl="1">
                <a:lnSpc>
                  <a:spcPts val="2651"/>
                </a:lnSpc>
                <a:buFont typeface="Arial"/>
                <a:buChar char="•"/>
              </a:pPr>
              <a:r>
                <a:rPr lang="en-US" sz="18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Evaluate killing capacity on 293T CAR-Macrophages co-culture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flipH="false" flipV="false" rot="0">
            <a:off x="0" y="120410"/>
            <a:ext cx="1139934" cy="1100554"/>
          </a:xfrm>
          <a:custGeom>
            <a:avLst/>
            <a:gdLst/>
            <a:ahLst/>
            <a:cxnLst/>
            <a:rect r="r" b="b" t="t" l="l"/>
            <a:pathLst>
              <a:path h="1100554" w="1139934">
                <a:moveTo>
                  <a:pt x="0" y="0"/>
                </a:moveTo>
                <a:lnTo>
                  <a:pt x="1139934" y="0"/>
                </a:lnTo>
                <a:lnTo>
                  <a:pt x="1139934" y="1100554"/>
                </a:lnTo>
                <a:lnTo>
                  <a:pt x="0" y="1100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10182528" y="1156032"/>
            <a:ext cx="4533775" cy="1418555"/>
            <a:chOff x="0" y="0"/>
            <a:chExt cx="6045033" cy="1891407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-47625"/>
              <a:ext cx="4218026" cy="4389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22"/>
                </a:lnSpc>
                <a:spcBef>
                  <a:spcPct val="0"/>
                </a:spcBef>
              </a:pPr>
              <a:r>
                <a:rPr lang="en-US" b="true" sz="1944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Name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388672"/>
              <a:ext cx="6045033" cy="396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13"/>
                </a:lnSpc>
              </a:pPr>
              <a:r>
                <a:rPr lang="en-US" sz="1795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Kwan Yin Zabrina Ho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1058720"/>
              <a:ext cx="4218026" cy="4389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22"/>
                </a:lnSpc>
                <a:spcBef>
                  <a:spcPct val="0"/>
                </a:spcBef>
              </a:pPr>
              <a:r>
                <a:rPr lang="en-US" b="true" sz="1944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Major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1495017"/>
              <a:ext cx="6045033" cy="3963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13"/>
                </a:lnSpc>
                <a:spcBef>
                  <a:spcPct val="0"/>
                </a:spcBef>
              </a:pPr>
              <a:r>
                <a:rPr lang="en-US" sz="1795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Bachelor of Medicine, Bachelor of Surgery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13874242" y="120410"/>
            <a:ext cx="1139934" cy="1100554"/>
          </a:xfrm>
          <a:custGeom>
            <a:avLst/>
            <a:gdLst/>
            <a:ahLst/>
            <a:cxnLst/>
            <a:rect r="r" b="b" t="t" l="l"/>
            <a:pathLst>
              <a:path h="1100554" w="1139934">
                <a:moveTo>
                  <a:pt x="0" y="0"/>
                </a:moveTo>
                <a:lnTo>
                  <a:pt x="1139933" y="0"/>
                </a:lnTo>
                <a:lnTo>
                  <a:pt x="1139933" y="1100554"/>
                </a:lnTo>
                <a:lnTo>
                  <a:pt x="0" y="11005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347600" y="7993011"/>
            <a:ext cx="930054" cy="889470"/>
          </a:xfrm>
          <a:custGeom>
            <a:avLst/>
            <a:gdLst/>
            <a:ahLst/>
            <a:cxnLst/>
            <a:rect r="r" b="b" t="t" l="l"/>
            <a:pathLst>
              <a:path h="889470" w="930054">
                <a:moveTo>
                  <a:pt x="0" y="0"/>
                </a:moveTo>
                <a:lnTo>
                  <a:pt x="930054" y="0"/>
                </a:lnTo>
                <a:lnTo>
                  <a:pt x="930054" y="889470"/>
                </a:lnTo>
                <a:lnTo>
                  <a:pt x="0" y="889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9243957" y="8081896"/>
            <a:ext cx="930054" cy="889470"/>
          </a:xfrm>
          <a:custGeom>
            <a:avLst/>
            <a:gdLst/>
            <a:ahLst/>
            <a:cxnLst/>
            <a:rect r="r" b="b" t="t" l="l"/>
            <a:pathLst>
              <a:path h="889470" w="930054">
                <a:moveTo>
                  <a:pt x="0" y="0"/>
                </a:moveTo>
                <a:lnTo>
                  <a:pt x="930054" y="0"/>
                </a:lnTo>
                <a:lnTo>
                  <a:pt x="930054" y="889470"/>
                </a:lnTo>
                <a:lnTo>
                  <a:pt x="0" y="889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4139368" y="8121934"/>
            <a:ext cx="741654" cy="741654"/>
          </a:xfrm>
          <a:custGeom>
            <a:avLst/>
            <a:gdLst/>
            <a:ahLst/>
            <a:cxnLst/>
            <a:rect r="r" b="b" t="t" l="l"/>
            <a:pathLst>
              <a:path h="741654" w="741654">
                <a:moveTo>
                  <a:pt x="0" y="0"/>
                </a:moveTo>
                <a:lnTo>
                  <a:pt x="741654" y="0"/>
                </a:lnTo>
                <a:lnTo>
                  <a:pt x="741654" y="741654"/>
                </a:lnTo>
                <a:lnTo>
                  <a:pt x="0" y="741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076465" y="16110404"/>
            <a:ext cx="1225583" cy="957879"/>
          </a:xfrm>
          <a:custGeom>
            <a:avLst/>
            <a:gdLst/>
            <a:ahLst/>
            <a:cxnLst/>
            <a:rect r="r" b="b" t="t" l="l"/>
            <a:pathLst>
              <a:path h="957879" w="1225583">
                <a:moveTo>
                  <a:pt x="0" y="0"/>
                </a:moveTo>
                <a:lnTo>
                  <a:pt x="1225582" y="0"/>
                </a:lnTo>
                <a:lnTo>
                  <a:pt x="1225582" y="957878"/>
                </a:lnTo>
                <a:lnTo>
                  <a:pt x="0" y="9578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825296" y="12805229"/>
            <a:ext cx="6605391" cy="3411173"/>
            <a:chOff x="0" y="0"/>
            <a:chExt cx="8807188" cy="4548231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0" y="-57150"/>
              <a:ext cx="7421157" cy="501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39"/>
                </a:lnSpc>
              </a:pPr>
              <a:r>
                <a:rPr lang="en-US" b="true" sz="2242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Expected Outcomes: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520442"/>
              <a:ext cx="8807188" cy="4027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3736" indent="-236868" lvl="1">
                <a:lnSpc>
                  <a:spcPts val="3071"/>
                </a:lnSpc>
                <a:buFont typeface="Arial"/>
                <a:buChar char="•"/>
              </a:pPr>
              <a:r>
                <a:rPr lang="en-US" sz="21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Identification of novel ATM surface markers from CITE-seq data</a:t>
              </a:r>
            </a:p>
            <a:p>
              <a:pPr algn="l" marL="473736" indent="-236868" lvl="1">
                <a:lnSpc>
                  <a:spcPts val="3071"/>
                </a:lnSpc>
                <a:buFont typeface="Arial"/>
                <a:buChar char="•"/>
              </a:pPr>
              <a:r>
                <a:rPr lang="en-US" sz="21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Development of functional CAR constructs targeting ATM progenitors</a:t>
              </a:r>
            </a:p>
            <a:p>
              <a:pPr algn="l" marL="473736" indent="-236868" lvl="1">
                <a:lnSpc>
                  <a:spcPts val="3071"/>
                </a:lnSpc>
                <a:buFont typeface="Arial"/>
                <a:buChar char="•"/>
              </a:pPr>
              <a:r>
                <a:rPr lang="en-US" sz="21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Demonstration of specific killing of adipocyte progenitors by CAR-ATMs</a:t>
              </a:r>
            </a:p>
            <a:p>
              <a:pPr algn="l" marL="473736" indent="-236868" lvl="1">
                <a:lnSpc>
                  <a:spcPts val="3071"/>
                </a:lnSpc>
                <a:buFont typeface="Arial"/>
                <a:buChar char="•"/>
              </a:pPr>
              <a:r>
                <a:rPr lang="en-US" sz="21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Enhanced anti-obesity effects through TGFβ signaling blockade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0586225" y="17683908"/>
            <a:ext cx="3579166" cy="2294406"/>
            <a:chOff x="0" y="0"/>
            <a:chExt cx="4772221" cy="3059208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0" y="-38100"/>
              <a:ext cx="3329899" cy="3633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302"/>
                </a:lnSpc>
                <a:spcBef>
                  <a:spcPct val="0"/>
                </a:spcBef>
              </a:pPr>
              <a:r>
                <a:rPr lang="en-US" b="true" sz="1644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Future Directions: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332156"/>
              <a:ext cx="4772221" cy="27270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66074" indent="-183037" lvl="1">
                <a:lnSpc>
                  <a:spcPts val="2373"/>
                </a:lnSpc>
                <a:buFont typeface="Arial"/>
                <a:buChar char="•"/>
              </a:pPr>
              <a:r>
                <a:rPr lang="en-US" sz="1695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In vivo validation in animal models</a:t>
              </a:r>
            </a:p>
            <a:p>
              <a:pPr algn="l" marL="366074" indent="-183037" lvl="1">
                <a:lnSpc>
                  <a:spcPts val="2373"/>
                </a:lnSpc>
                <a:buFont typeface="Arial"/>
                <a:buChar char="•"/>
              </a:pPr>
              <a:r>
                <a:rPr lang="en-US" sz="1695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Investigation of long-term efficacy and safety</a:t>
              </a:r>
            </a:p>
            <a:p>
              <a:pPr algn="l" marL="366074" indent="-183037" lvl="1">
                <a:lnSpc>
                  <a:spcPts val="2373"/>
                </a:lnSpc>
                <a:buFont typeface="Arial"/>
                <a:buChar char="•"/>
              </a:pPr>
              <a:r>
                <a:rPr lang="en-US" sz="1695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Exploration of additional payload options for enhanced anti-obesity effects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4945989" y="17683908"/>
            <a:ext cx="4403594" cy="2402793"/>
            <a:chOff x="0" y="0"/>
            <a:chExt cx="5871459" cy="3203724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0" y="-47625"/>
              <a:ext cx="5159883" cy="439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19"/>
                </a:lnSpc>
              </a:pPr>
              <a:r>
                <a:rPr lang="en-US" b="true" sz="1942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Limitations: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0" y="476627"/>
              <a:ext cx="5871459" cy="2727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65789" indent="-182894" lvl="1">
                <a:lnSpc>
                  <a:spcPts val="2371"/>
                </a:lnSpc>
                <a:buFont typeface="Arial"/>
                <a:buChar char="•"/>
              </a:pPr>
              <a:r>
                <a:rPr lang="en-US" sz="16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CAR-Macrophages may have reduced killing capacity in obese environments</a:t>
              </a:r>
            </a:p>
            <a:p>
              <a:pPr algn="l" marL="365789" indent="-182894" lvl="1">
                <a:lnSpc>
                  <a:spcPts val="2371"/>
                </a:lnSpc>
                <a:buFont typeface="Arial"/>
                <a:buChar char="•"/>
              </a:pPr>
              <a:r>
                <a:rPr lang="en-US" sz="16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Reliance on mouse CITE-seq datasets may not fully reflect human ATM surface markers</a:t>
              </a:r>
            </a:p>
            <a:p>
              <a:pPr algn="l" marL="365789" indent="-182894" lvl="1">
                <a:lnSpc>
                  <a:spcPts val="2371"/>
                </a:lnSpc>
                <a:buFont typeface="Arial"/>
                <a:buChar char="•"/>
              </a:pPr>
              <a:r>
                <a:rPr lang="en-US" sz="16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The 6-week timeframe allows only for initial proof-of-concept work in vitro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0534937" y="8437746"/>
            <a:ext cx="3975259" cy="3443558"/>
            <a:chOff x="0" y="0"/>
            <a:chExt cx="5300345" cy="4591410"/>
          </a:xfrm>
        </p:grpSpPr>
        <p:sp>
          <p:nvSpPr>
            <p:cNvPr name="TextBox 51" id="51"/>
            <p:cNvSpPr txBox="true"/>
            <p:nvPr/>
          </p:nvSpPr>
          <p:spPr>
            <a:xfrm rot="0">
              <a:off x="0" y="-38100"/>
              <a:ext cx="5300345" cy="385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39"/>
                </a:lnSpc>
                <a:spcBef>
                  <a:spcPct val="0"/>
                </a:spcBef>
              </a:pPr>
              <a:r>
                <a:rPr lang="en-US" b="true" sz="1742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Timeline: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0" y="423075"/>
              <a:ext cx="5300345" cy="4168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87378" indent="-193689" lvl="1">
                <a:lnSpc>
                  <a:spcPts val="2511"/>
                </a:lnSpc>
                <a:buFont typeface="Arial"/>
                <a:buChar char="•"/>
              </a:pPr>
              <a:r>
                <a:rPr lang="en-US" sz="17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Weeks 1-2: CITE-seq analysis and CAR scFv designs</a:t>
              </a:r>
            </a:p>
            <a:p>
              <a:pPr algn="l" marL="387378" indent="-193689" lvl="1">
                <a:lnSpc>
                  <a:spcPts val="2511"/>
                </a:lnSpc>
                <a:buFont typeface="Arial"/>
                <a:buChar char="•"/>
              </a:pPr>
              <a:r>
                <a:rPr lang="en-US" sz="17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Week 3: Plasmids design and initial cloning</a:t>
              </a:r>
            </a:p>
            <a:p>
              <a:pPr algn="l" marL="387378" indent="-193689" lvl="1">
                <a:lnSpc>
                  <a:spcPts val="2511"/>
                </a:lnSpc>
                <a:buFont typeface="Arial"/>
                <a:buChar char="•"/>
              </a:pPr>
              <a:r>
                <a:rPr lang="en-US" sz="17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Week 4: Complete cloning and begin virus production</a:t>
              </a:r>
            </a:p>
            <a:p>
              <a:pPr algn="l" marL="387378" indent="-193689" lvl="1">
                <a:lnSpc>
                  <a:spcPts val="2511"/>
                </a:lnSpc>
                <a:buFont typeface="Arial"/>
                <a:buChar char="•"/>
              </a:pPr>
              <a:r>
                <a:rPr lang="en-US" sz="17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Week 5: Virus transduction and cell preparation</a:t>
              </a:r>
            </a:p>
            <a:p>
              <a:pPr algn="l" marL="387378" indent="-193689" lvl="1">
                <a:lnSpc>
                  <a:spcPts val="2511"/>
                </a:lnSpc>
                <a:buFont typeface="Arial"/>
                <a:buChar char="•"/>
              </a:pPr>
              <a:r>
                <a:rPr lang="en-US" sz="17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Week 6: Killing assays and analysis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757511" y="8437746"/>
            <a:ext cx="4265190" cy="3469593"/>
            <a:chOff x="0" y="0"/>
            <a:chExt cx="5686921" cy="4626124"/>
          </a:xfrm>
        </p:grpSpPr>
        <p:sp>
          <p:nvSpPr>
            <p:cNvPr name="TextBox 54" id="54"/>
            <p:cNvSpPr txBox="true"/>
            <p:nvPr/>
          </p:nvSpPr>
          <p:spPr>
            <a:xfrm rot="0">
              <a:off x="0" y="-38100"/>
              <a:ext cx="4506470" cy="839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79"/>
                </a:lnSpc>
              </a:pPr>
              <a:r>
                <a:rPr lang="en-US" b="true" sz="1842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Aim 1: Discover surface markers of ATM progenitors</a:t>
              </a:r>
            </a:p>
          </p:txBody>
        </p:sp>
        <p:sp>
          <p:nvSpPr>
            <p:cNvPr name="TextBox 55" id="55"/>
            <p:cNvSpPr txBox="true"/>
            <p:nvPr/>
          </p:nvSpPr>
          <p:spPr>
            <a:xfrm rot="0">
              <a:off x="0" y="876889"/>
              <a:ext cx="5686921" cy="37492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87378" indent="-193689" lvl="1">
                <a:lnSpc>
                  <a:spcPts val="2511"/>
                </a:lnSpc>
                <a:buFont typeface="Arial"/>
                <a:buChar char="•"/>
              </a:pPr>
              <a:r>
                <a:rPr lang="en-US" sz="17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CITE-seq analysis of datasets from Hasty et al. (2022)</a:t>
              </a:r>
            </a:p>
            <a:p>
              <a:pPr algn="l" marL="387378" indent="-193689" lvl="1">
                <a:lnSpc>
                  <a:spcPts val="2511"/>
                </a:lnSpc>
                <a:buFont typeface="Arial"/>
                <a:buChar char="•"/>
              </a:pPr>
              <a:r>
                <a:rPr lang="en-US" sz="17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Analyze surface marker expression profiles and identify top candidates for ATM-specific markers</a:t>
              </a:r>
            </a:p>
            <a:p>
              <a:pPr algn="l" marL="387378" indent="-193689" lvl="1">
                <a:lnSpc>
                  <a:spcPts val="2511"/>
                </a:lnSpc>
                <a:buFont typeface="Arial"/>
                <a:buChar char="•"/>
              </a:pPr>
              <a:r>
                <a:rPr lang="en-US" sz="17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Generate expression heatmaps for candidate selection</a:t>
              </a:r>
            </a:p>
            <a:p>
              <a:pPr algn="l" marL="387378" indent="-193689" lvl="1">
                <a:lnSpc>
                  <a:spcPts val="2511"/>
                </a:lnSpc>
                <a:buFont typeface="Arial"/>
                <a:buChar char="•"/>
              </a:pPr>
              <a:r>
                <a:rPr lang="en-US" sz="17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Design CAR constructs for top 4 identified markers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825296" y="4850538"/>
            <a:ext cx="6502337" cy="3051763"/>
            <a:chOff x="0" y="0"/>
            <a:chExt cx="8669783" cy="4069017"/>
          </a:xfrm>
        </p:grpSpPr>
        <p:sp>
          <p:nvSpPr>
            <p:cNvPr name="TextBox 57" id="57"/>
            <p:cNvSpPr txBox="true"/>
            <p:nvPr/>
          </p:nvSpPr>
          <p:spPr>
            <a:xfrm rot="0">
              <a:off x="0" y="-57150"/>
              <a:ext cx="6500547" cy="5899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99"/>
                </a:lnSpc>
              </a:pPr>
              <a:r>
                <a:rPr lang="en-US" b="true" sz="2642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Research Gap:</a:t>
              </a:r>
            </a:p>
          </p:txBody>
        </p:sp>
        <p:sp>
          <p:nvSpPr>
            <p:cNvPr name="TextBox 58" id="58"/>
            <p:cNvSpPr txBox="true"/>
            <p:nvPr/>
          </p:nvSpPr>
          <p:spPr>
            <a:xfrm rot="0">
              <a:off x="0" y="608496"/>
              <a:ext cx="8669783" cy="34605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91"/>
                </a:lnSpc>
              </a:pPr>
              <a:r>
                <a:rPr lang="en-US" sz="19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Current obesity treatments have limited efficacy and often significant side effects. Immune-based approaches offer promising alternatives but require cell-specific targeting. This project proposes a novel dual-action approach utilizing engineered adipose tissue macrophages (ATMs) to combat obesity.</a:t>
              </a:r>
            </a:p>
            <a:p>
              <a:pPr algn="l">
                <a:lnSpc>
                  <a:spcPts val="1951"/>
                </a:lnSpc>
              </a:pPr>
            </a:p>
            <a:p>
              <a:pPr algn="l">
                <a:lnSpc>
                  <a:spcPts val="1951"/>
                </a:lnSpc>
              </a:pP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757511" y="1241757"/>
            <a:ext cx="9040286" cy="1893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1"/>
              </a:lnSpc>
            </a:pPr>
            <a:r>
              <a:rPr lang="en-US" b="true" sz="4881" u="sng">
                <a:solidFill>
                  <a:srgbClr val="464262"/>
                </a:solidFill>
                <a:latin typeface="Rubik Bold"/>
                <a:ea typeface="Rubik Bold"/>
                <a:cs typeface="Rubik Bold"/>
                <a:sym typeface="Rubik Bold"/>
              </a:rPr>
              <a:t>C</a:t>
            </a:r>
            <a:r>
              <a:rPr lang="en-US" b="true" sz="4881" u="sng">
                <a:solidFill>
                  <a:srgbClr val="464262"/>
                </a:solidFill>
                <a:latin typeface="Rubik Bold"/>
                <a:ea typeface="Rubik Bold"/>
                <a:cs typeface="Rubik Bold"/>
                <a:sym typeface="Rubik Bold"/>
              </a:rPr>
              <a:t>AR-ATM to combat obesity</a:t>
            </a:r>
          </a:p>
          <a:p>
            <a:pPr algn="l">
              <a:lnSpc>
                <a:spcPts val="4881"/>
              </a:lnSpc>
            </a:pPr>
          </a:p>
          <a:p>
            <a:pPr algn="l">
              <a:lnSpc>
                <a:spcPts val="4881"/>
              </a:lnSpc>
            </a:pPr>
          </a:p>
        </p:txBody>
      </p:sp>
      <p:sp>
        <p:nvSpPr>
          <p:cNvPr name="TextBox 60" id="60"/>
          <p:cNvSpPr txBox="true"/>
          <p:nvPr/>
        </p:nvSpPr>
        <p:spPr>
          <a:xfrm rot="0">
            <a:off x="757511" y="1954389"/>
            <a:ext cx="8904090" cy="238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b="true" sz="2292" i="true">
                <a:solidFill>
                  <a:srgbClr val="464262"/>
                </a:solidFill>
                <a:latin typeface="Be Vietnam Ultra-Bold Italics"/>
                <a:ea typeface="Be Vietnam Ultra-Bold Italics"/>
                <a:cs typeface="Be Vietnam Ultra-Bold Italics"/>
                <a:sym typeface="Be Vietnam Ultra-Bold Italics"/>
              </a:rPr>
              <a:t>Background and aim:</a:t>
            </a:r>
            <a:r>
              <a:rPr lang="en-US" sz="2292" i="true">
                <a:solidFill>
                  <a:srgbClr val="464262"/>
                </a:solidFill>
                <a:latin typeface="Be Vietnam Italics"/>
                <a:ea typeface="Be Vietnam Italics"/>
                <a:cs typeface="Be Vietnam Italics"/>
                <a:sym typeface="Be Vietnam Italics"/>
              </a:rPr>
              <a:t> </a:t>
            </a:r>
            <a:r>
              <a:rPr lang="en-US" sz="2292">
                <a:solidFill>
                  <a:srgbClr val="464262"/>
                </a:solidFill>
                <a:latin typeface="Be Vietnam"/>
                <a:ea typeface="Be Vietnam"/>
                <a:cs typeface="Be Vietnam"/>
                <a:sym typeface="Be Vietnam"/>
              </a:rPr>
              <a:t>Obesity has emerged as a global public health crisis, significantly increasing the risks of cardiovascular diseases and metabolic syndromes. The prevention of white adipocyte accumulation represents a crucial target in  treatment, particularly through immune system modulation. </a:t>
            </a:r>
          </a:p>
          <a:p>
            <a:pPr algn="l">
              <a:lnSpc>
                <a:spcPts val="3210"/>
              </a:lnSpc>
            </a:pPr>
          </a:p>
        </p:txBody>
      </p:sp>
      <p:grpSp>
        <p:nvGrpSpPr>
          <p:cNvPr name="Group 61" id="61"/>
          <p:cNvGrpSpPr/>
          <p:nvPr/>
        </p:nvGrpSpPr>
        <p:grpSpPr>
          <a:xfrm rot="0">
            <a:off x="10182528" y="2728669"/>
            <a:ext cx="3579166" cy="1352515"/>
            <a:chOff x="0" y="0"/>
            <a:chExt cx="4772221" cy="1803353"/>
          </a:xfrm>
        </p:grpSpPr>
        <p:sp>
          <p:nvSpPr>
            <p:cNvPr name="TextBox 62" id="62"/>
            <p:cNvSpPr txBox="true"/>
            <p:nvPr/>
          </p:nvSpPr>
          <p:spPr>
            <a:xfrm rot="0">
              <a:off x="0" y="-38100"/>
              <a:ext cx="3329899" cy="4074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2"/>
                </a:lnSpc>
                <a:spcBef>
                  <a:spcPct val="0"/>
                </a:spcBef>
              </a:pPr>
              <a:r>
                <a:rPr lang="en-US" b="true" sz="1844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Mentor</a:t>
              </a:r>
            </a:p>
          </p:txBody>
        </p:sp>
        <p:sp>
          <p:nvSpPr>
            <p:cNvPr name="TextBox 63" id="63"/>
            <p:cNvSpPr txBox="true"/>
            <p:nvPr/>
          </p:nvSpPr>
          <p:spPr>
            <a:xfrm rot="0">
              <a:off x="0" y="376183"/>
              <a:ext cx="4772221" cy="3648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373"/>
                </a:lnSpc>
              </a:pPr>
              <a:r>
                <a:rPr lang="en-US" sz="1695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Dr Rio Sugimura</a:t>
              </a:r>
            </a:p>
          </p:txBody>
        </p:sp>
        <p:sp>
          <p:nvSpPr>
            <p:cNvPr name="TextBox 64" id="64"/>
            <p:cNvSpPr txBox="true"/>
            <p:nvPr/>
          </p:nvSpPr>
          <p:spPr>
            <a:xfrm rot="0">
              <a:off x="0" y="1024218"/>
              <a:ext cx="3329899" cy="4074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82"/>
                </a:lnSpc>
                <a:spcBef>
                  <a:spcPct val="0"/>
                </a:spcBef>
              </a:pPr>
              <a:r>
                <a:rPr lang="en-US" b="true" sz="1844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Department</a:t>
              </a:r>
            </a:p>
          </p:txBody>
        </p:sp>
        <p:sp>
          <p:nvSpPr>
            <p:cNvPr name="TextBox 65" id="65"/>
            <p:cNvSpPr txBox="true"/>
            <p:nvPr/>
          </p:nvSpPr>
          <p:spPr>
            <a:xfrm rot="0">
              <a:off x="0" y="1438501"/>
              <a:ext cx="4772221" cy="3648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373"/>
                </a:lnSpc>
                <a:spcBef>
                  <a:spcPct val="0"/>
                </a:spcBef>
              </a:pPr>
              <a:r>
                <a:rPr lang="en-US" sz="1695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School of Biomedical Sciences</a:t>
              </a: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7781247" y="12805229"/>
            <a:ext cx="6605391" cy="3160983"/>
            <a:chOff x="0" y="0"/>
            <a:chExt cx="8807188" cy="4214644"/>
          </a:xfrm>
        </p:grpSpPr>
        <p:sp>
          <p:nvSpPr>
            <p:cNvPr name="TextBox 67" id="67"/>
            <p:cNvSpPr txBox="true"/>
            <p:nvPr/>
          </p:nvSpPr>
          <p:spPr>
            <a:xfrm rot="0">
              <a:off x="0" y="-57150"/>
              <a:ext cx="7421157" cy="501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39"/>
                </a:lnSpc>
              </a:pPr>
              <a:r>
                <a:rPr lang="en-US" b="true" sz="2242" u="sng">
                  <a:solidFill>
                    <a:srgbClr val="464262"/>
                  </a:solidFill>
                  <a:latin typeface="Rubik Bold"/>
                  <a:ea typeface="Rubik Bold"/>
                  <a:cs typeface="Rubik Bold"/>
                  <a:sym typeface="Rubik Bold"/>
                </a:rPr>
                <a:t>Significance:</a:t>
              </a:r>
            </a:p>
          </p:txBody>
        </p:sp>
        <p:sp>
          <p:nvSpPr>
            <p:cNvPr name="TextBox 68" id="68"/>
            <p:cNvSpPr txBox="true"/>
            <p:nvPr/>
          </p:nvSpPr>
          <p:spPr>
            <a:xfrm rot="0">
              <a:off x="0" y="520442"/>
              <a:ext cx="8807188" cy="36942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1"/>
                </a:lnSpc>
              </a:pPr>
              <a:r>
                <a:rPr lang="en-US" sz="2294">
                  <a:solidFill>
                    <a:srgbClr val="464262"/>
                  </a:solidFill>
                  <a:latin typeface="Be Vietnam"/>
                  <a:ea typeface="Be Vietnam"/>
                  <a:cs typeface="Be Vietnam"/>
                  <a:sym typeface="Be Vietnam"/>
                </a:rPr>
                <a:t>This comprehensive approach, combining direct elimination of progenitor cells with maturation inhibition, presents a promising strategy for reducing white adipocyte accumulation and potentially treating obesity. The dual-action mechanism offers advantages over single-target approaches.</a:t>
              </a:r>
            </a:p>
          </p:txBody>
        </p:sp>
      </p:grpSp>
      <p:sp>
        <p:nvSpPr>
          <p:cNvPr name="TextBox 69" id="69"/>
          <p:cNvSpPr txBox="true"/>
          <p:nvPr/>
        </p:nvSpPr>
        <p:spPr>
          <a:xfrm rot="0">
            <a:off x="784884" y="21037327"/>
            <a:ext cx="604272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Hasty A.H. et al. (2022). CITE-seq dataset of obesity-associated immune cells in mice.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437143" y="396203"/>
            <a:ext cx="2847975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Project ID: 2425MED1002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DAGnJZCKVCA</dc:identifier>
  <dcterms:modified xsi:type="dcterms:W3CDTF">2011-08-01T06:04:30Z</dcterms:modified>
  <cp:revision>1</cp:revision>
  <dc:title>Kwan Yin Zabrina Ho 2425MED1002</dc:title>
</cp:coreProperties>
</file>