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63D8"/>
    <a:srgbClr val="F7F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13" d="100"/>
          <a:sy n="13" d="100"/>
        </p:scale>
        <p:origin x="368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674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994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299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711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8653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034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4072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6114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507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655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639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332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ADB3597-DE79-A35F-AD00-3AE3012CB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96" b="91471"/>
          <a:stretch/>
        </p:blipFill>
        <p:spPr>
          <a:xfrm>
            <a:off x="6476" y="1"/>
            <a:ext cx="8686513" cy="3650784"/>
          </a:xfrm>
          <a:prstGeom prst="rect">
            <a:avLst/>
          </a:prstGeom>
        </p:spPr>
      </p:pic>
      <p:sp>
        <p:nvSpPr>
          <p:cNvPr id="53" name="矩形 52">
            <a:extLst>
              <a:ext uri="{FF2B5EF4-FFF2-40B4-BE49-F238E27FC236}">
                <a16:creationId xmlns:a16="http://schemas.microsoft.com/office/drawing/2014/main" id="{B6D68BEC-94D8-B5C4-FD17-A92FE54DC636}"/>
              </a:ext>
            </a:extLst>
          </p:cNvPr>
          <p:cNvSpPr/>
          <p:nvPr/>
        </p:nvSpPr>
        <p:spPr>
          <a:xfrm>
            <a:off x="12954" y="3650784"/>
            <a:ext cx="30262260" cy="39152979"/>
          </a:xfrm>
          <a:prstGeom prst="rect">
            <a:avLst/>
          </a:prstGeom>
          <a:solidFill>
            <a:srgbClr val="F7F3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BB172ED-DEB4-53B6-B370-518066694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90196"/>
              </p:ext>
            </p:extLst>
          </p:nvPr>
        </p:nvGraphicFramePr>
        <p:xfrm>
          <a:off x="11816862" y="509552"/>
          <a:ext cx="17794691" cy="2796219"/>
        </p:xfrm>
        <a:graphic>
          <a:graphicData uri="http://schemas.openxmlformats.org/drawingml/2006/table">
            <a:tbl>
              <a:tblPr firstRow="1" firstCol="1" bandRow="1">
                <a:solidFill>
                  <a:srgbClr val="5363D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4313601">
                  <a:extLst>
                    <a:ext uri="{9D8B030D-6E8A-4147-A177-3AD203B41FA5}">
                      <a16:colId xmlns:a16="http://schemas.microsoft.com/office/drawing/2014/main" val="3041976330"/>
                    </a:ext>
                  </a:extLst>
                </a:gridCol>
                <a:gridCol w="3289664">
                  <a:extLst>
                    <a:ext uri="{9D8B030D-6E8A-4147-A177-3AD203B41FA5}">
                      <a16:colId xmlns:a16="http://schemas.microsoft.com/office/drawing/2014/main" val="297795574"/>
                    </a:ext>
                  </a:extLst>
                </a:gridCol>
                <a:gridCol w="4102278">
                  <a:extLst>
                    <a:ext uri="{9D8B030D-6E8A-4147-A177-3AD203B41FA5}">
                      <a16:colId xmlns:a16="http://schemas.microsoft.com/office/drawing/2014/main" val="661242991"/>
                    </a:ext>
                  </a:extLst>
                </a:gridCol>
                <a:gridCol w="6089148">
                  <a:extLst>
                    <a:ext uri="{9D8B030D-6E8A-4147-A177-3AD203B41FA5}">
                      <a16:colId xmlns:a16="http://schemas.microsoft.com/office/drawing/2014/main" val="1560458907"/>
                    </a:ext>
                  </a:extLst>
                </a:gridCol>
              </a:tblGrid>
              <a:tr h="932073">
                <a:tc gridSpan="4">
                  <a:txBody>
                    <a:bodyPr/>
                    <a:lstStyle/>
                    <a:p>
                      <a:r>
                        <a:rPr lang="en-HK" sz="3600" dirty="0">
                          <a:solidFill>
                            <a:schemeClr val="bg1"/>
                          </a:solidFill>
                          <a:effectLst/>
                        </a:rPr>
                        <a:t>Eureka Project Title &amp; ID.  </a:t>
                      </a:r>
                      <a:r>
                        <a:rPr lang="en-HK" sz="3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2425ENG1002</a:t>
                      </a:r>
                      <a:endParaRPr lang="zh-TW" altLang="en-US" sz="36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63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91406"/>
                  </a:ext>
                </a:extLst>
              </a:tr>
              <a:tr h="932073">
                <a:tc>
                  <a:txBody>
                    <a:bodyPr/>
                    <a:lstStyle/>
                    <a:p>
                      <a:r>
                        <a:rPr lang="en-HK" sz="3600" dirty="0">
                          <a:solidFill>
                            <a:schemeClr val="bg1"/>
                          </a:solidFill>
                          <a:effectLst/>
                        </a:rPr>
                        <a:t>Student Name:</a:t>
                      </a:r>
                      <a:endParaRPr lang="zh-TW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63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sz="3600" dirty="0">
                          <a:solidFill>
                            <a:schemeClr val="bg1"/>
                          </a:solidFill>
                          <a:effectLst/>
                        </a:rPr>
                        <a:t> Zhang</a:t>
                      </a:r>
                      <a:r>
                        <a:rPr lang="zh-CN" altLang="en-US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altLang="zh-CN" sz="3600" dirty="0" err="1">
                          <a:solidFill>
                            <a:schemeClr val="bg1"/>
                          </a:solidFill>
                          <a:effectLst/>
                        </a:rPr>
                        <a:t>Siqi</a:t>
                      </a:r>
                      <a:endParaRPr lang="zh-TW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63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sz="3600" b="1" dirty="0">
                          <a:solidFill>
                            <a:schemeClr val="bg1"/>
                          </a:solidFill>
                          <a:effectLst/>
                        </a:rPr>
                        <a:t>Project Mentor:</a:t>
                      </a:r>
                      <a:endParaRPr lang="zh-TW" sz="4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63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sz="3600" dirty="0">
                          <a:solidFill>
                            <a:schemeClr val="bg1"/>
                          </a:solidFill>
                          <a:effectLst/>
                        </a:rPr>
                        <a:t> Professor Chen Ho</a:t>
                      </a:r>
                      <a:endParaRPr lang="zh-TW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6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848799"/>
                  </a:ext>
                </a:extLst>
              </a:tr>
              <a:tr h="932073">
                <a:tc>
                  <a:txBody>
                    <a:bodyPr/>
                    <a:lstStyle/>
                    <a:p>
                      <a:r>
                        <a:rPr lang="en-HK" sz="3600" dirty="0">
                          <a:solidFill>
                            <a:schemeClr val="bg1"/>
                          </a:solidFill>
                          <a:effectLst/>
                        </a:rPr>
                        <a:t>Major:</a:t>
                      </a:r>
                      <a:endParaRPr lang="zh-TW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63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sz="3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HK" sz="3600" dirty="0" err="1">
                          <a:solidFill>
                            <a:schemeClr val="bg1"/>
                          </a:solidFill>
                          <a:effectLst/>
                        </a:rPr>
                        <a:t>Bsc</a:t>
                      </a:r>
                      <a:r>
                        <a:rPr lang="en-HK" sz="36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HK" sz="3600" dirty="0" err="1">
                          <a:solidFill>
                            <a:schemeClr val="bg1"/>
                          </a:solidFill>
                          <a:effectLst/>
                        </a:rPr>
                        <a:t>ActuarSc</a:t>
                      </a:r>
                      <a:r>
                        <a:rPr lang="en-HK" sz="36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zh-TW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63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sz="3600" b="1" dirty="0">
                          <a:solidFill>
                            <a:schemeClr val="bg1"/>
                          </a:solidFill>
                          <a:effectLst/>
                        </a:rPr>
                        <a:t>Department:</a:t>
                      </a:r>
                      <a:endParaRPr lang="zh-TW" sz="4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63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sz="3600" dirty="0">
                          <a:solidFill>
                            <a:schemeClr val="bg1"/>
                          </a:solidFill>
                          <a:effectLst/>
                        </a:rPr>
                        <a:t> HKU IDS</a:t>
                      </a:r>
                      <a:endParaRPr lang="zh-TW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6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658098"/>
                  </a:ext>
                </a:extLst>
              </a:tr>
            </a:tbl>
          </a:graphicData>
        </a:graphic>
      </p:graphicFrame>
      <p:pic>
        <p:nvPicPr>
          <p:cNvPr id="52" name="图片 51" descr="文本&#10;&#10;描述已自动生成">
            <a:extLst>
              <a:ext uri="{FF2B5EF4-FFF2-40B4-BE49-F238E27FC236}">
                <a16:creationId xmlns:a16="http://schemas.microsoft.com/office/drawing/2014/main" id="{728FB053-9854-B686-2F26-ADCB08545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7439" y="3446448"/>
            <a:ext cx="36186128" cy="43008100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E24F38EE-766B-59E6-FA96-F0273FE0D94F}"/>
              </a:ext>
            </a:extLst>
          </p:cNvPr>
          <p:cNvSpPr txBox="1"/>
          <p:nvPr/>
        </p:nvSpPr>
        <p:spPr>
          <a:xfrm>
            <a:off x="-4693920" y="26151840"/>
            <a:ext cx="184731" cy="369332"/>
          </a:xfrm>
          <a:prstGeom prst="rect">
            <a:avLst/>
          </a:prstGeom>
          <a:solidFill>
            <a:srgbClr val="F7F3EA"/>
          </a:solidFill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6084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4168CC6CAFA24A9A582AFA8342E8B8" ma:contentTypeVersion="14" ma:contentTypeDescription="Create a new document." ma:contentTypeScope="" ma:versionID="88020fe2eb726d8f46162c859ac27957">
  <xsd:schema xmlns:xsd="http://www.w3.org/2001/XMLSchema" xmlns:xs="http://www.w3.org/2001/XMLSchema" xmlns:p="http://schemas.microsoft.com/office/2006/metadata/properties" xmlns:ns3="216b101d-7f8c-4dff-b8a2-9901fbd64695" xmlns:ns4="743ebdf4-c0f6-4c44-a737-9e73e8f25abd" targetNamespace="http://schemas.microsoft.com/office/2006/metadata/properties" ma:root="true" ma:fieldsID="bdd16869323b7e0f9b9c967ecbbf6daf" ns3:_="" ns4:_="">
    <xsd:import namespace="216b101d-7f8c-4dff-b8a2-9901fbd64695"/>
    <xsd:import namespace="743ebdf4-c0f6-4c44-a737-9e73e8f25a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6b101d-7f8c-4dff-b8a2-9901fbd646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3ebdf4-c0f6-4c44-a737-9e73e8f25ab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7154EF-83A2-4806-B7B7-909C3E8B22DD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216b101d-7f8c-4dff-b8a2-9901fbd64695"/>
    <ds:schemaRef ds:uri="http://www.w3.org/XML/1998/namespace"/>
    <ds:schemaRef ds:uri="743ebdf4-c0f6-4c44-a737-9e73e8f25abd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5A86D9-A93D-453D-AEF4-6D6E8BA156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6b101d-7f8c-4dff-b8a2-9901fbd64695"/>
    <ds:schemaRef ds:uri="743ebdf4-c0f6-4c44-a737-9e73e8f25a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4F218C-70B1-4B2F-BAD0-73F20E2A3D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32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Sunny Kong</dc:creator>
  <cp:lastModifiedBy>zsqtzr@connect.hku.hk</cp:lastModifiedBy>
  <cp:revision>3</cp:revision>
  <dcterms:created xsi:type="dcterms:W3CDTF">2022-10-05T05:33:28Z</dcterms:created>
  <dcterms:modified xsi:type="dcterms:W3CDTF">2025-05-07T08:35:50Z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0x010100D74168CC6CAFA24A9A582AFA8342E8B8</vt:lpwstr>
  </property>
</Properties>
</file>