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21374100" cy="30276800"/>
  <p:notesSz cx="6858000" cy="9144000"/>
  <p:embeddedFontLst>
    <p:embeddedFont>
      <p:font typeface="Calibri (MS)" panose="02010600030101010101" charset="0"/>
      <p:regular r:id="rId3"/>
    </p:embeddedFont>
    <p:embeddedFont>
      <p:font typeface="Calibri (MS) Bold" panose="02010600030101010101" charset="0"/>
      <p:regular r:id="rId4"/>
    </p:embeddedFont>
    <p:embeddedFont>
      <p:font typeface="Gagalin" panose="02010600030101010101" charset="0"/>
      <p:regular r:id="rId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9" d="100"/>
          <a:sy n="19" d="100"/>
        </p:scale>
        <p:origin x="1907"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font" Target="fonts/font1.fntdata"/><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font" Target="fonts/font3.fntdata"/><Relationship Id="rId4" Type="http://schemas.openxmlformats.org/officeDocument/2006/relationships/font" Target="fonts/font2.fntdata"/><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ithub.com/alex-maleno/Fuzzing-Module#why-fuzz" TargetMode="External"/><Relationship Id="rId7" Type="http://schemas.openxmlformats.org/officeDocument/2006/relationships/hyperlink" Target="https://github.com/FuzzAnything/SimpleFuzzAgent.git"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s://arxiv.org/abs/2312.17677" TargetMode="External"/><Relationship Id="rId5" Type="http://schemas.openxmlformats.org/officeDocument/2006/relationships/hyperlink" Target="https://www.pondhouse-data.com/blog/ai-agents-from-scratch" TargetMode="External"/><Relationship Id="rId4" Type="http://schemas.openxmlformats.org/officeDocument/2006/relationships/hyperlink" Target="https://github.com/alex-maleno/Fuzzing-Modul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57" y="0"/>
            <a:ext cx="21375043" cy="30233442"/>
            <a:chOff x="0" y="0"/>
            <a:chExt cx="28500057" cy="40311256"/>
          </a:xfrm>
        </p:grpSpPr>
        <p:sp>
          <p:nvSpPr>
            <p:cNvPr id="3" name="Freeform 3" descr="Background pattern  Description automatically generated"/>
            <p:cNvSpPr/>
            <p:nvPr/>
          </p:nvSpPr>
          <p:spPr>
            <a:xfrm>
              <a:off x="0" y="0"/>
              <a:ext cx="28500071" cy="40311198"/>
            </a:xfrm>
            <a:custGeom>
              <a:avLst/>
              <a:gdLst/>
              <a:ahLst/>
              <a:cxnLst/>
              <a:rect l="l" t="t" r="r" b="b"/>
              <a:pathLst>
                <a:path w="28500071" h="40311198">
                  <a:moveTo>
                    <a:pt x="0" y="0"/>
                  </a:moveTo>
                  <a:lnTo>
                    <a:pt x="28500071" y="0"/>
                  </a:lnTo>
                  <a:lnTo>
                    <a:pt x="28500071" y="40311198"/>
                  </a:lnTo>
                  <a:lnTo>
                    <a:pt x="0" y="40311198"/>
                  </a:lnTo>
                  <a:lnTo>
                    <a:pt x="0" y="0"/>
                  </a:lnTo>
                  <a:close/>
                </a:path>
              </a:pathLst>
            </a:custGeom>
            <a:blipFill>
              <a:blip r:embed="rId2"/>
              <a:stretch>
                <a:fillRect/>
              </a:stretch>
            </a:blipFill>
          </p:spPr>
          <p:txBody>
            <a:bodyPr/>
            <a:lstStyle/>
            <a:p>
              <a:endParaRPr lang="zh-CN" altLang="en-US"/>
            </a:p>
          </p:txBody>
        </p:sp>
      </p:grpSp>
      <p:graphicFrame>
        <p:nvGraphicFramePr>
          <p:cNvPr id="4" name="Table 4"/>
          <p:cNvGraphicFramePr>
            <a:graphicFrameLocks noGrp="1"/>
          </p:cNvGraphicFramePr>
          <p:nvPr>
            <p:extLst>
              <p:ext uri="{D42A27DB-BD31-4B8C-83A1-F6EECF244321}">
                <p14:modId xmlns:p14="http://schemas.microsoft.com/office/powerpoint/2010/main" val="2091383050"/>
              </p:ext>
            </p:extLst>
          </p:nvPr>
        </p:nvGraphicFramePr>
        <p:xfrm>
          <a:off x="6179629" y="266071"/>
          <a:ext cx="14735972" cy="2212251"/>
        </p:xfrm>
        <a:graphic>
          <a:graphicData uri="http://schemas.openxmlformats.org/drawingml/2006/table">
            <a:tbl>
              <a:tblPr/>
              <a:tblGrid>
                <a:gridCol w="3097639">
                  <a:extLst>
                    <a:ext uri="{9D8B030D-6E8A-4147-A177-3AD203B41FA5}">
                      <a16:colId xmlns:a16="http://schemas.microsoft.com/office/drawing/2014/main" val="20000"/>
                    </a:ext>
                  </a:extLst>
                </a:gridCol>
                <a:gridCol w="3250163">
                  <a:extLst>
                    <a:ext uri="{9D8B030D-6E8A-4147-A177-3AD203B41FA5}">
                      <a16:colId xmlns:a16="http://schemas.microsoft.com/office/drawing/2014/main" val="20001"/>
                    </a:ext>
                  </a:extLst>
                </a:gridCol>
                <a:gridCol w="2705181">
                  <a:extLst>
                    <a:ext uri="{9D8B030D-6E8A-4147-A177-3AD203B41FA5}">
                      <a16:colId xmlns:a16="http://schemas.microsoft.com/office/drawing/2014/main" val="20002"/>
                    </a:ext>
                  </a:extLst>
                </a:gridCol>
                <a:gridCol w="5682989">
                  <a:extLst>
                    <a:ext uri="{9D8B030D-6E8A-4147-A177-3AD203B41FA5}">
                      <a16:colId xmlns:a16="http://schemas.microsoft.com/office/drawing/2014/main" val="20003"/>
                    </a:ext>
                  </a:extLst>
                </a:gridCol>
              </a:tblGrid>
              <a:tr h="1025201">
                <a:tc gridSpan="4">
                  <a:txBody>
                    <a:bodyPr/>
                    <a:lstStyle/>
                    <a:p>
                      <a:pPr algn="ctr">
                        <a:lnSpc>
                          <a:spcPts val="3358"/>
                        </a:lnSpc>
                        <a:defRPr/>
                      </a:pPr>
                      <a:r>
                        <a:rPr lang="en-US" sz="2799" b="1" dirty="0">
                          <a:solidFill>
                            <a:srgbClr val="FFFFFF"/>
                          </a:solidFill>
                          <a:latin typeface="Calibri (MS) Bold"/>
                          <a:ea typeface="Calibri (MS) Bold"/>
                          <a:cs typeface="Calibri (MS) Bold"/>
                          <a:sym typeface="Calibri (MS) Bold"/>
                        </a:rPr>
                        <a:t>Apply Large Language Models to Program Generation, Automatic Testing, and Security Evaluation</a:t>
                      </a:r>
                    </a:p>
                    <a:p>
                      <a:pPr algn="ctr">
                        <a:lnSpc>
                          <a:spcPts val="3358"/>
                        </a:lnSpc>
                        <a:defRPr/>
                      </a:pPr>
                      <a:r>
                        <a:rPr lang="en-US" sz="2799" b="1" dirty="0">
                          <a:solidFill>
                            <a:srgbClr val="FFFFFF"/>
                          </a:solidFill>
                          <a:latin typeface="Calibri (MS) Bold"/>
                          <a:ea typeface="Calibri (MS) Bold"/>
                          <a:cs typeface="Calibri (MS) Bold"/>
                          <a:sym typeface="Calibri (MS) Bold"/>
                        </a:rPr>
                        <a:t>（2425ENG1002）</a:t>
                      </a:r>
                      <a:endParaRPr lang="en-US" sz="1100" dirty="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5B9BD5"/>
                    </a:solidFill>
                  </a:tcPr>
                </a:tc>
                <a:tc hMerge="1">
                  <a:txBody>
                    <a:bodyPr/>
                    <a:lstStyle/>
                    <a:p>
                      <a:pPr algn="ctr">
                        <a:lnSpc>
                          <a:spcPts val="3358"/>
                        </a:lnSpc>
                        <a:defRPr/>
                      </a:pPr>
                      <a:r>
                        <a:rPr lang="en-US" sz="2799" b="1">
                          <a:solidFill>
                            <a:srgbClr val="FFFFFF"/>
                          </a:solidFill>
                          <a:latin typeface="Calibri (MS) Bold"/>
                          <a:ea typeface="Calibri (MS) Bold"/>
                          <a:cs typeface="Calibri (MS) Bold"/>
                          <a:sym typeface="Calibri (MS) Bold"/>
                        </a:rPr>
                        <a:t>Apply Large Language Models to Program Generation, Automatic Testing, and Security Evaluation（2425ENG1002）</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5B9BD5"/>
                    </a:solidFill>
                  </a:tcPr>
                </a:tc>
                <a:tc hMerge="1">
                  <a:txBody>
                    <a:bodyPr/>
                    <a:lstStyle/>
                    <a:p>
                      <a:pPr algn="ctr">
                        <a:lnSpc>
                          <a:spcPts val="3358"/>
                        </a:lnSpc>
                        <a:defRPr/>
                      </a:pPr>
                      <a:r>
                        <a:rPr lang="en-US" sz="2799" b="1">
                          <a:solidFill>
                            <a:srgbClr val="FFFFFF"/>
                          </a:solidFill>
                          <a:latin typeface="Calibri (MS) Bold"/>
                          <a:ea typeface="Calibri (MS) Bold"/>
                          <a:cs typeface="Calibri (MS) Bold"/>
                          <a:sym typeface="Calibri (MS) Bold"/>
                        </a:rPr>
                        <a:t>Apply Large Language Models to Program Generation, Automatic Testing, and Security Evaluation（2425ENG1002）</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5B9BD5"/>
                    </a:solidFill>
                  </a:tcPr>
                </a:tc>
                <a:tc hMerge="1">
                  <a:txBody>
                    <a:bodyPr/>
                    <a:lstStyle/>
                    <a:p>
                      <a:pPr algn="ctr">
                        <a:lnSpc>
                          <a:spcPts val="3358"/>
                        </a:lnSpc>
                        <a:defRPr/>
                      </a:pPr>
                      <a:r>
                        <a:rPr lang="en-US" sz="2799" b="1">
                          <a:solidFill>
                            <a:srgbClr val="FFFFFF"/>
                          </a:solidFill>
                          <a:latin typeface="Calibri (MS) Bold"/>
                          <a:ea typeface="Calibri (MS) Bold"/>
                          <a:cs typeface="Calibri (MS) Bold"/>
                          <a:sym typeface="Calibri (MS) Bold"/>
                        </a:rPr>
                        <a:t>Apply Large Language Models to Program Generation, Automatic Testing, and Security Evaluation（2425ENG1002）</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10000"/>
                  </a:ext>
                </a:extLst>
              </a:tr>
              <a:tr h="593525">
                <a:tc>
                  <a:txBody>
                    <a:bodyPr/>
                    <a:lstStyle/>
                    <a:p>
                      <a:pPr algn="l">
                        <a:lnSpc>
                          <a:spcPts val="3358"/>
                        </a:lnSpc>
                        <a:defRPr/>
                      </a:pPr>
                      <a:r>
                        <a:rPr lang="en-US" sz="2799" b="1">
                          <a:solidFill>
                            <a:srgbClr val="FFFFFF"/>
                          </a:solidFill>
                          <a:latin typeface="Calibri (MS) Bold"/>
                          <a:ea typeface="Calibri (MS) Bold"/>
                          <a:cs typeface="Calibri (MS) Bold"/>
                          <a:sym typeface="Calibri (MS) Bold"/>
                        </a:rPr>
                        <a:t>Student Name:</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5B9BD5"/>
                    </a:solidFill>
                  </a:tcPr>
                </a:tc>
                <a:tc>
                  <a:txBody>
                    <a:bodyPr/>
                    <a:lstStyle/>
                    <a:p>
                      <a:pPr algn="ctr">
                        <a:lnSpc>
                          <a:spcPts val="3358"/>
                        </a:lnSpc>
                        <a:defRPr/>
                      </a:pPr>
                      <a:r>
                        <a:rPr lang="en-US" sz="2799">
                          <a:solidFill>
                            <a:srgbClr val="000000"/>
                          </a:solidFill>
                          <a:latin typeface="Calibri (MS)"/>
                          <a:ea typeface="Calibri (MS)"/>
                          <a:cs typeface="Calibri (MS)"/>
                          <a:sym typeface="Calibri (MS)"/>
                        </a:rPr>
                        <a:t> Huang Yasong</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D2DEEF"/>
                    </a:solidFill>
                  </a:tcPr>
                </a:tc>
                <a:tc>
                  <a:txBody>
                    <a:bodyPr/>
                    <a:lstStyle/>
                    <a:p>
                      <a:pPr algn="l">
                        <a:lnSpc>
                          <a:spcPts val="3358"/>
                        </a:lnSpc>
                        <a:defRPr/>
                      </a:pPr>
                      <a:r>
                        <a:rPr lang="en-US" sz="2799" b="1">
                          <a:solidFill>
                            <a:srgbClr val="FFFFFF"/>
                          </a:solidFill>
                          <a:latin typeface="Calibri (MS) Bold"/>
                          <a:ea typeface="Calibri (MS) Bold"/>
                          <a:cs typeface="Calibri (MS) Bold"/>
                          <a:sym typeface="Calibri (MS) Bold"/>
                        </a:rPr>
                        <a:t>Project Mentor:</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5B9BD5"/>
                    </a:solidFill>
                  </a:tcPr>
                </a:tc>
                <a:tc>
                  <a:txBody>
                    <a:bodyPr/>
                    <a:lstStyle/>
                    <a:p>
                      <a:pPr algn="ctr">
                        <a:lnSpc>
                          <a:spcPts val="3358"/>
                        </a:lnSpc>
                        <a:defRPr/>
                      </a:pPr>
                      <a:r>
                        <a:rPr lang="en-US" sz="2799">
                          <a:solidFill>
                            <a:srgbClr val="000000"/>
                          </a:solidFill>
                          <a:latin typeface="Calibri (MS)"/>
                          <a:ea typeface="Calibri (MS)"/>
                          <a:cs typeface="Calibri (MS)"/>
                          <a:sym typeface="Calibri (MS)"/>
                        </a:rPr>
                        <a:t> Professor CHEN Ho</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D2DEEF"/>
                    </a:solidFill>
                  </a:tcPr>
                </a:tc>
                <a:extLst>
                  <a:ext uri="{0D108BD9-81ED-4DB2-BD59-A6C34878D82A}">
                    <a16:rowId xmlns:a16="http://schemas.microsoft.com/office/drawing/2014/main" val="10001"/>
                  </a:ext>
                </a:extLst>
              </a:tr>
              <a:tr h="593525">
                <a:tc>
                  <a:txBody>
                    <a:bodyPr/>
                    <a:lstStyle/>
                    <a:p>
                      <a:pPr algn="l">
                        <a:lnSpc>
                          <a:spcPts val="3358"/>
                        </a:lnSpc>
                        <a:defRPr/>
                      </a:pPr>
                      <a:r>
                        <a:rPr lang="en-US" sz="2799" b="1">
                          <a:solidFill>
                            <a:srgbClr val="FFFFFF"/>
                          </a:solidFill>
                          <a:latin typeface="Calibri (MS) Bold"/>
                          <a:ea typeface="Calibri (MS) Bold"/>
                          <a:cs typeface="Calibri (MS) Bold"/>
                          <a:sym typeface="Calibri (MS) Bold"/>
                        </a:rPr>
                        <a:t>Major:</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5B9BD5"/>
                    </a:solidFill>
                  </a:tcPr>
                </a:tc>
                <a:tc>
                  <a:txBody>
                    <a:bodyPr/>
                    <a:lstStyle/>
                    <a:p>
                      <a:pPr algn="ctr">
                        <a:lnSpc>
                          <a:spcPts val="3358"/>
                        </a:lnSpc>
                        <a:defRPr/>
                      </a:pPr>
                      <a:r>
                        <a:rPr lang="en-US" sz="2799">
                          <a:solidFill>
                            <a:srgbClr val="000000"/>
                          </a:solidFill>
                          <a:latin typeface="Calibri (MS)"/>
                          <a:ea typeface="Calibri (MS)"/>
                          <a:cs typeface="Calibri (MS)"/>
                          <a:sym typeface="Calibri (MS)"/>
                        </a:rPr>
                        <a:t> BASc(Applied AI)</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AEFF7"/>
                    </a:solidFill>
                  </a:tcPr>
                </a:tc>
                <a:tc>
                  <a:txBody>
                    <a:bodyPr/>
                    <a:lstStyle/>
                    <a:p>
                      <a:pPr algn="l">
                        <a:lnSpc>
                          <a:spcPts val="3358"/>
                        </a:lnSpc>
                        <a:defRPr/>
                      </a:pPr>
                      <a:r>
                        <a:rPr lang="en-US" sz="2799" b="1">
                          <a:solidFill>
                            <a:srgbClr val="FFFFFF"/>
                          </a:solidFill>
                          <a:latin typeface="Calibri (MS) Bold"/>
                          <a:ea typeface="Calibri (MS) Bold"/>
                          <a:cs typeface="Calibri (MS) Bold"/>
                          <a:sym typeface="Calibri (MS) Bold"/>
                        </a:rPr>
                        <a:t>Department:</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5B9BD5"/>
                    </a:solidFill>
                  </a:tcPr>
                </a:tc>
                <a:tc>
                  <a:txBody>
                    <a:bodyPr/>
                    <a:lstStyle/>
                    <a:p>
                      <a:pPr algn="ctr">
                        <a:lnSpc>
                          <a:spcPts val="3358"/>
                        </a:lnSpc>
                        <a:defRPr/>
                      </a:pPr>
                      <a:r>
                        <a:rPr lang="en-US" sz="2799" dirty="0">
                          <a:solidFill>
                            <a:srgbClr val="000000"/>
                          </a:solidFill>
                          <a:latin typeface="Calibri (MS)"/>
                          <a:ea typeface="Calibri (MS)"/>
                          <a:cs typeface="Calibri (MS)"/>
                          <a:sym typeface="Calibri (MS)"/>
                        </a:rPr>
                        <a:t> Department of Computer Science</a:t>
                      </a:r>
                      <a:endParaRPr lang="en-US" sz="1100" dirty="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10002"/>
                  </a:ext>
                </a:extLst>
              </a:tr>
            </a:tbl>
          </a:graphicData>
        </a:graphic>
      </p:graphicFrame>
      <p:grpSp>
        <p:nvGrpSpPr>
          <p:cNvPr id="5" name="Group 5"/>
          <p:cNvGrpSpPr/>
          <p:nvPr/>
        </p:nvGrpSpPr>
        <p:grpSpPr>
          <a:xfrm>
            <a:off x="1523929" y="5651995"/>
            <a:ext cx="18461465" cy="4109369"/>
            <a:chOff x="0" y="0"/>
            <a:chExt cx="24615287" cy="5479159"/>
          </a:xfrm>
        </p:grpSpPr>
        <p:sp>
          <p:nvSpPr>
            <p:cNvPr id="6" name="Freeform 6"/>
            <p:cNvSpPr/>
            <p:nvPr/>
          </p:nvSpPr>
          <p:spPr>
            <a:xfrm>
              <a:off x="0" y="0"/>
              <a:ext cx="24615267" cy="5479161"/>
            </a:xfrm>
            <a:custGeom>
              <a:avLst/>
              <a:gdLst/>
              <a:ahLst/>
              <a:cxnLst/>
              <a:rect l="l" t="t" r="r" b="b"/>
              <a:pathLst>
                <a:path w="24615267" h="5479161">
                  <a:moveTo>
                    <a:pt x="0" y="0"/>
                  </a:moveTo>
                  <a:lnTo>
                    <a:pt x="24615267" y="0"/>
                  </a:lnTo>
                  <a:lnTo>
                    <a:pt x="24615267" y="5479161"/>
                  </a:lnTo>
                  <a:lnTo>
                    <a:pt x="0" y="5479161"/>
                  </a:lnTo>
                  <a:close/>
                </a:path>
              </a:pathLst>
            </a:custGeom>
            <a:solidFill>
              <a:srgbClr val="D2DEEF"/>
            </a:solidFill>
          </p:spPr>
          <p:txBody>
            <a:bodyPr/>
            <a:lstStyle/>
            <a:p>
              <a:endParaRPr lang="zh-CN" altLang="en-US"/>
            </a:p>
          </p:txBody>
        </p:sp>
      </p:grpSp>
      <p:grpSp>
        <p:nvGrpSpPr>
          <p:cNvPr id="7" name="Group 7"/>
          <p:cNvGrpSpPr/>
          <p:nvPr/>
        </p:nvGrpSpPr>
        <p:grpSpPr>
          <a:xfrm>
            <a:off x="2558881" y="6345268"/>
            <a:ext cx="16843928" cy="3721788"/>
            <a:chOff x="0" y="0"/>
            <a:chExt cx="22458571" cy="4962384"/>
          </a:xfrm>
        </p:grpSpPr>
        <p:sp>
          <p:nvSpPr>
            <p:cNvPr id="8" name="Freeform 8"/>
            <p:cNvSpPr/>
            <p:nvPr/>
          </p:nvSpPr>
          <p:spPr>
            <a:xfrm>
              <a:off x="0" y="0"/>
              <a:ext cx="22458570" cy="4962384"/>
            </a:xfrm>
            <a:custGeom>
              <a:avLst/>
              <a:gdLst/>
              <a:ahLst/>
              <a:cxnLst/>
              <a:rect l="l" t="t" r="r" b="b"/>
              <a:pathLst>
                <a:path w="22458570" h="4962384">
                  <a:moveTo>
                    <a:pt x="0" y="0"/>
                  </a:moveTo>
                  <a:lnTo>
                    <a:pt x="22458570" y="0"/>
                  </a:lnTo>
                  <a:lnTo>
                    <a:pt x="22458570" y="4962384"/>
                  </a:lnTo>
                  <a:lnTo>
                    <a:pt x="0" y="4962384"/>
                  </a:lnTo>
                  <a:close/>
                </a:path>
              </a:pathLst>
            </a:custGeom>
            <a:solidFill>
              <a:srgbClr val="000000">
                <a:alpha val="0"/>
              </a:srgbClr>
            </a:solidFill>
          </p:spPr>
          <p:txBody>
            <a:bodyPr/>
            <a:lstStyle/>
            <a:p>
              <a:endParaRPr lang="zh-CN" altLang="en-US"/>
            </a:p>
          </p:txBody>
        </p:sp>
        <p:sp>
          <p:nvSpPr>
            <p:cNvPr id="9" name="TextBox 9"/>
            <p:cNvSpPr txBox="1"/>
            <p:nvPr/>
          </p:nvSpPr>
          <p:spPr>
            <a:xfrm>
              <a:off x="0" y="-47625"/>
              <a:ext cx="22458571" cy="5010009"/>
            </a:xfrm>
            <a:prstGeom prst="rect">
              <a:avLst/>
            </a:prstGeom>
          </p:spPr>
          <p:txBody>
            <a:bodyPr lIns="0" tIns="0" rIns="0" bIns="0" rtlCol="0" anchor="t"/>
            <a:lstStyle/>
            <a:p>
              <a:pPr algn="l">
                <a:lnSpc>
                  <a:spcPts val="3360"/>
                </a:lnSpc>
              </a:pPr>
              <a:r>
                <a:rPr lang="en-US" sz="2799">
                  <a:solidFill>
                    <a:srgbClr val="000001"/>
                  </a:solidFill>
                  <a:latin typeface="Calibri (MS)"/>
                  <a:ea typeface="Calibri (MS)"/>
                  <a:cs typeface="Calibri (MS)"/>
                  <a:sym typeface="Calibri (MS)"/>
                </a:rPr>
                <a:t>Fuzzing is a critical software testing technique used to uncover vulnerabilities by providing unexpected or random inputs to target systems. Despite its effectiveness, traditional fuzzing workflows are time-consuming and require significant expertise in system APIs, input formats, and resource management.</a:t>
              </a:r>
            </a:p>
            <a:p>
              <a:pPr algn="l">
                <a:lnSpc>
                  <a:spcPts val="3360"/>
                </a:lnSpc>
              </a:pPr>
              <a:r>
                <a:rPr lang="en-US" sz="2799">
                  <a:solidFill>
                    <a:srgbClr val="000001"/>
                  </a:solidFill>
                  <a:latin typeface="Calibri (MS)"/>
                  <a:ea typeface="Calibri (MS)"/>
                  <a:cs typeface="Calibri (MS)"/>
                  <a:sym typeface="Calibri (MS)"/>
                </a:rPr>
                <a:t>This research aimed to develop a fully automated fuzzing framework using large language models (LLMs) as agents. The framework integrates modular agents to automate key fuzzing stages, including target compilation, harness generation, seed creation, execution scheduling, and crash analysis. The primary objectives were to enhance efficiency, improve code coverage, and lower the technical barriers to fuzzing adoption.</a:t>
              </a:r>
            </a:p>
            <a:p>
              <a:pPr algn="l">
                <a:lnSpc>
                  <a:spcPts val="3358"/>
                </a:lnSpc>
              </a:pPr>
              <a:endParaRPr lang="en-US" sz="2799">
                <a:solidFill>
                  <a:srgbClr val="000001"/>
                </a:solidFill>
                <a:latin typeface="Calibri (MS)"/>
                <a:ea typeface="Calibri (MS)"/>
                <a:cs typeface="Calibri (MS)"/>
                <a:sym typeface="Calibri (MS)"/>
              </a:endParaRPr>
            </a:p>
          </p:txBody>
        </p:sp>
      </p:grpSp>
      <p:grpSp>
        <p:nvGrpSpPr>
          <p:cNvPr id="10" name="Group 10"/>
          <p:cNvGrpSpPr/>
          <p:nvPr/>
        </p:nvGrpSpPr>
        <p:grpSpPr>
          <a:xfrm>
            <a:off x="2558881" y="3897262"/>
            <a:ext cx="15862751" cy="2162217"/>
            <a:chOff x="0" y="0"/>
            <a:chExt cx="21150335" cy="2882956"/>
          </a:xfrm>
        </p:grpSpPr>
        <p:sp>
          <p:nvSpPr>
            <p:cNvPr id="11" name="Freeform 11"/>
            <p:cNvSpPr/>
            <p:nvPr/>
          </p:nvSpPr>
          <p:spPr>
            <a:xfrm>
              <a:off x="0" y="0"/>
              <a:ext cx="21150326" cy="2882900"/>
            </a:xfrm>
            <a:custGeom>
              <a:avLst/>
              <a:gdLst/>
              <a:ahLst/>
              <a:cxnLst/>
              <a:rect l="l" t="t" r="r" b="b"/>
              <a:pathLst>
                <a:path w="21150326" h="2882900">
                  <a:moveTo>
                    <a:pt x="0" y="0"/>
                  </a:moveTo>
                  <a:lnTo>
                    <a:pt x="21150326" y="0"/>
                  </a:lnTo>
                  <a:lnTo>
                    <a:pt x="21150326" y="2882900"/>
                  </a:lnTo>
                  <a:lnTo>
                    <a:pt x="0" y="2882900"/>
                  </a:lnTo>
                  <a:close/>
                </a:path>
              </a:pathLst>
            </a:custGeom>
            <a:solidFill>
              <a:srgbClr val="5B9BD5"/>
            </a:solidFill>
          </p:spPr>
          <p:txBody>
            <a:bodyPr/>
            <a:lstStyle/>
            <a:p>
              <a:endParaRPr lang="zh-CN" altLang="en-US"/>
            </a:p>
          </p:txBody>
        </p:sp>
      </p:grpSp>
      <p:grpSp>
        <p:nvGrpSpPr>
          <p:cNvPr id="12" name="Group 12"/>
          <p:cNvGrpSpPr/>
          <p:nvPr/>
        </p:nvGrpSpPr>
        <p:grpSpPr>
          <a:xfrm>
            <a:off x="3615315" y="3599617"/>
            <a:ext cx="14143470" cy="2859245"/>
            <a:chOff x="-180295" y="0"/>
            <a:chExt cx="18857961" cy="3812327"/>
          </a:xfrm>
        </p:grpSpPr>
        <p:sp>
          <p:nvSpPr>
            <p:cNvPr id="13" name="Freeform 13"/>
            <p:cNvSpPr/>
            <p:nvPr/>
          </p:nvSpPr>
          <p:spPr>
            <a:xfrm>
              <a:off x="0" y="0"/>
              <a:ext cx="18677666" cy="2949668"/>
            </a:xfrm>
            <a:custGeom>
              <a:avLst/>
              <a:gdLst/>
              <a:ahLst/>
              <a:cxnLst/>
              <a:rect l="l" t="t" r="r" b="b"/>
              <a:pathLst>
                <a:path w="18677666" h="2949668">
                  <a:moveTo>
                    <a:pt x="0" y="0"/>
                  </a:moveTo>
                  <a:lnTo>
                    <a:pt x="18677666" y="0"/>
                  </a:lnTo>
                  <a:lnTo>
                    <a:pt x="18677666" y="2949668"/>
                  </a:lnTo>
                  <a:lnTo>
                    <a:pt x="0" y="2949668"/>
                  </a:lnTo>
                  <a:close/>
                </a:path>
              </a:pathLst>
            </a:custGeom>
            <a:solidFill>
              <a:srgbClr val="000000">
                <a:alpha val="0"/>
              </a:srgbClr>
            </a:solidFill>
          </p:spPr>
          <p:txBody>
            <a:bodyPr/>
            <a:lstStyle/>
            <a:p>
              <a:endParaRPr lang="zh-CN" altLang="en-US"/>
            </a:p>
          </p:txBody>
        </p:sp>
        <p:sp>
          <p:nvSpPr>
            <p:cNvPr id="14" name="TextBox 14"/>
            <p:cNvSpPr txBox="1"/>
            <p:nvPr/>
          </p:nvSpPr>
          <p:spPr>
            <a:xfrm>
              <a:off x="-180295" y="1062684"/>
              <a:ext cx="18677667" cy="2749643"/>
            </a:xfrm>
            <a:prstGeom prst="rect">
              <a:avLst/>
            </a:prstGeom>
          </p:spPr>
          <p:txBody>
            <a:bodyPr lIns="0" tIns="0" rIns="0" bIns="0" rtlCol="0" anchor="t"/>
            <a:lstStyle/>
            <a:p>
              <a:pPr algn="ctr">
                <a:lnSpc>
                  <a:spcPts val="5502"/>
                </a:lnSpc>
              </a:pPr>
              <a:r>
                <a:rPr lang="en-US" sz="6398" dirty="0">
                  <a:solidFill>
                    <a:srgbClr val="FFFFFF"/>
                  </a:solidFill>
                  <a:latin typeface="Gagalin"/>
                  <a:ea typeface="Gagalin"/>
                  <a:cs typeface="Gagalin"/>
                  <a:sym typeface="Gagalin"/>
                </a:rPr>
                <a:t>Automating Fuzzing Workflows Using </a:t>
              </a:r>
            </a:p>
            <a:p>
              <a:pPr algn="ctr">
                <a:lnSpc>
                  <a:spcPts val="5502"/>
                </a:lnSpc>
              </a:pPr>
              <a:r>
                <a:rPr lang="en-US" sz="6398" dirty="0">
                  <a:solidFill>
                    <a:srgbClr val="FFFFFF"/>
                  </a:solidFill>
                  <a:latin typeface="Gagalin"/>
                  <a:ea typeface="Gagalin"/>
                  <a:cs typeface="Gagalin"/>
                  <a:sym typeface="Gagalin"/>
                </a:rPr>
                <a:t>Large Language Model Agents</a:t>
              </a:r>
            </a:p>
            <a:p>
              <a:pPr algn="l">
                <a:lnSpc>
                  <a:spcPts val="5502"/>
                </a:lnSpc>
              </a:pPr>
              <a:endParaRPr lang="en-US" sz="6398" dirty="0">
                <a:solidFill>
                  <a:srgbClr val="FFFFFF"/>
                </a:solidFill>
                <a:latin typeface="Gagalin"/>
                <a:ea typeface="Gagalin"/>
                <a:cs typeface="Gagalin"/>
                <a:sym typeface="Gagalin"/>
              </a:endParaRPr>
            </a:p>
          </p:txBody>
        </p:sp>
      </p:grpSp>
      <p:grpSp>
        <p:nvGrpSpPr>
          <p:cNvPr id="15" name="Group 15"/>
          <p:cNvGrpSpPr/>
          <p:nvPr/>
        </p:nvGrpSpPr>
        <p:grpSpPr>
          <a:xfrm>
            <a:off x="740126" y="10945497"/>
            <a:ext cx="9169216" cy="12979207"/>
            <a:chOff x="0" y="0"/>
            <a:chExt cx="12225621" cy="17305609"/>
          </a:xfrm>
        </p:grpSpPr>
        <p:sp>
          <p:nvSpPr>
            <p:cNvPr id="16" name="Freeform 16"/>
            <p:cNvSpPr/>
            <p:nvPr/>
          </p:nvSpPr>
          <p:spPr>
            <a:xfrm>
              <a:off x="0" y="0"/>
              <a:ext cx="12225655" cy="17305613"/>
            </a:xfrm>
            <a:custGeom>
              <a:avLst/>
              <a:gdLst/>
              <a:ahLst/>
              <a:cxnLst/>
              <a:rect l="l" t="t" r="r" b="b"/>
              <a:pathLst>
                <a:path w="12225655" h="17305613">
                  <a:moveTo>
                    <a:pt x="0" y="0"/>
                  </a:moveTo>
                  <a:lnTo>
                    <a:pt x="12225655" y="0"/>
                  </a:lnTo>
                  <a:lnTo>
                    <a:pt x="12225655" y="17305613"/>
                  </a:lnTo>
                  <a:lnTo>
                    <a:pt x="0" y="17305613"/>
                  </a:lnTo>
                  <a:close/>
                </a:path>
              </a:pathLst>
            </a:custGeom>
            <a:solidFill>
              <a:srgbClr val="D2DEEF"/>
            </a:solidFill>
          </p:spPr>
          <p:txBody>
            <a:bodyPr/>
            <a:lstStyle/>
            <a:p>
              <a:endParaRPr lang="zh-CN" altLang="en-US"/>
            </a:p>
          </p:txBody>
        </p:sp>
      </p:grpSp>
      <p:grpSp>
        <p:nvGrpSpPr>
          <p:cNvPr id="17" name="Group 17"/>
          <p:cNvGrpSpPr/>
          <p:nvPr/>
        </p:nvGrpSpPr>
        <p:grpSpPr>
          <a:xfrm>
            <a:off x="746792" y="10455044"/>
            <a:ext cx="5252132" cy="980907"/>
            <a:chOff x="0" y="0"/>
            <a:chExt cx="5720116" cy="1068309"/>
          </a:xfrm>
        </p:grpSpPr>
        <p:sp>
          <p:nvSpPr>
            <p:cNvPr id="18" name="Freeform 18"/>
            <p:cNvSpPr/>
            <p:nvPr/>
          </p:nvSpPr>
          <p:spPr>
            <a:xfrm>
              <a:off x="0" y="0"/>
              <a:ext cx="5720062" cy="1068324"/>
            </a:xfrm>
            <a:custGeom>
              <a:avLst/>
              <a:gdLst/>
              <a:ahLst/>
              <a:cxnLst/>
              <a:rect l="l" t="t" r="r" b="b"/>
              <a:pathLst>
                <a:path w="5720062" h="1068324">
                  <a:moveTo>
                    <a:pt x="0" y="0"/>
                  </a:moveTo>
                  <a:lnTo>
                    <a:pt x="5720062" y="0"/>
                  </a:lnTo>
                  <a:lnTo>
                    <a:pt x="5720062" y="1068324"/>
                  </a:lnTo>
                  <a:lnTo>
                    <a:pt x="0" y="1068324"/>
                  </a:lnTo>
                  <a:close/>
                </a:path>
              </a:pathLst>
            </a:custGeom>
            <a:solidFill>
              <a:srgbClr val="5B9BD5"/>
            </a:solidFill>
          </p:spPr>
          <p:txBody>
            <a:bodyPr/>
            <a:lstStyle/>
            <a:p>
              <a:endParaRPr lang="zh-CN" altLang="en-US"/>
            </a:p>
          </p:txBody>
        </p:sp>
      </p:grpSp>
      <p:grpSp>
        <p:nvGrpSpPr>
          <p:cNvPr id="19" name="Group 19"/>
          <p:cNvGrpSpPr/>
          <p:nvPr/>
        </p:nvGrpSpPr>
        <p:grpSpPr>
          <a:xfrm>
            <a:off x="1293749" y="11864575"/>
            <a:ext cx="8010959" cy="11453866"/>
            <a:chOff x="0" y="0"/>
            <a:chExt cx="10681279" cy="15271821"/>
          </a:xfrm>
        </p:grpSpPr>
        <p:sp>
          <p:nvSpPr>
            <p:cNvPr id="20" name="Freeform 20"/>
            <p:cNvSpPr/>
            <p:nvPr/>
          </p:nvSpPr>
          <p:spPr>
            <a:xfrm>
              <a:off x="0" y="0"/>
              <a:ext cx="10681279" cy="15271821"/>
            </a:xfrm>
            <a:custGeom>
              <a:avLst/>
              <a:gdLst/>
              <a:ahLst/>
              <a:cxnLst/>
              <a:rect l="l" t="t" r="r" b="b"/>
              <a:pathLst>
                <a:path w="10681279" h="15271821">
                  <a:moveTo>
                    <a:pt x="0" y="0"/>
                  </a:moveTo>
                  <a:lnTo>
                    <a:pt x="10681279" y="0"/>
                  </a:lnTo>
                  <a:lnTo>
                    <a:pt x="10681279" y="15271821"/>
                  </a:lnTo>
                  <a:lnTo>
                    <a:pt x="0" y="15271821"/>
                  </a:lnTo>
                  <a:close/>
                </a:path>
              </a:pathLst>
            </a:custGeom>
            <a:solidFill>
              <a:srgbClr val="000000">
                <a:alpha val="0"/>
              </a:srgbClr>
            </a:solidFill>
          </p:spPr>
          <p:txBody>
            <a:bodyPr/>
            <a:lstStyle/>
            <a:p>
              <a:endParaRPr lang="zh-CN" altLang="en-US"/>
            </a:p>
          </p:txBody>
        </p:sp>
        <p:sp>
          <p:nvSpPr>
            <p:cNvPr id="21" name="TextBox 21"/>
            <p:cNvSpPr txBox="1"/>
            <p:nvPr/>
          </p:nvSpPr>
          <p:spPr>
            <a:xfrm>
              <a:off x="0" y="-47625"/>
              <a:ext cx="10681279" cy="15319446"/>
            </a:xfrm>
            <a:prstGeom prst="rect">
              <a:avLst/>
            </a:prstGeom>
          </p:spPr>
          <p:txBody>
            <a:bodyPr lIns="0" tIns="0" rIns="0" bIns="0" rtlCol="0" anchor="t"/>
            <a:lstStyle/>
            <a:p>
              <a:pPr algn="l">
                <a:lnSpc>
                  <a:spcPts val="3360"/>
                </a:lnSpc>
              </a:pPr>
              <a:r>
                <a:rPr lang="en-US" sz="2799">
                  <a:solidFill>
                    <a:srgbClr val="000001"/>
                  </a:solidFill>
                  <a:latin typeface="Calibri (MS)"/>
                  <a:ea typeface="Calibri (MS)"/>
                  <a:cs typeface="Calibri (MS)"/>
                  <a:sym typeface="Calibri (MS)"/>
                </a:rPr>
                <a:t>The research involved designing and implementing an automated fuzzing workflow with the following steps:</a:t>
              </a:r>
            </a:p>
            <a:p>
              <a:pPr algn="l">
                <a:lnSpc>
                  <a:spcPts val="3360"/>
                </a:lnSpc>
              </a:pPr>
              <a:r>
                <a:rPr lang="en-US" sz="2799">
                  <a:solidFill>
                    <a:srgbClr val="000001"/>
                  </a:solidFill>
                  <a:latin typeface="Calibri (MS)"/>
                  <a:ea typeface="Calibri (MS)"/>
                  <a:cs typeface="Calibri (MS)"/>
                  <a:sym typeface="Calibri (MS)"/>
                </a:rPr>
                <a:t>- </a:t>
              </a:r>
              <a:r>
                <a:rPr lang="en-US" sz="2799" b="1">
                  <a:solidFill>
                    <a:srgbClr val="000001"/>
                  </a:solidFill>
                  <a:latin typeface="Calibri (MS) Bold"/>
                  <a:ea typeface="Calibri (MS) Bold"/>
                  <a:cs typeface="Calibri (MS) Bold"/>
                  <a:sym typeface="Calibri (MS) Bold"/>
                </a:rPr>
                <a:t>Source Code Compilation: </a:t>
              </a:r>
              <a:r>
                <a:rPr lang="en-US" sz="2799">
                  <a:solidFill>
                    <a:srgbClr val="000001"/>
                  </a:solidFill>
                  <a:latin typeface="Calibri (MS)"/>
                  <a:ea typeface="Calibri (MS)"/>
                  <a:cs typeface="Calibri (MS)"/>
                  <a:sym typeface="Calibri (MS)"/>
                </a:rPr>
                <a:t>Developed an agent to compile programs (e.g., cJSON, SQLite, libpng) with fuzzing instrumentation and sanitizers using systems like CMake and Makefile.</a:t>
              </a:r>
            </a:p>
            <a:p>
              <a:pPr algn="l">
                <a:lnSpc>
                  <a:spcPts val="3360"/>
                </a:lnSpc>
              </a:pPr>
              <a:r>
                <a:rPr lang="en-US" sz="2799">
                  <a:solidFill>
                    <a:srgbClr val="000001"/>
                  </a:solidFill>
                  <a:latin typeface="Calibri (MS)"/>
                  <a:ea typeface="Calibri (MS)"/>
                  <a:cs typeface="Calibri (MS)"/>
                  <a:sym typeface="Calibri (MS)"/>
                </a:rPr>
                <a:t>- </a:t>
              </a:r>
              <a:r>
                <a:rPr lang="en-US" sz="2799" b="1">
                  <a:solidFill>
                    <a:srgbClr val="000001"/>
                  </a:solidFill>
                  <a:latin typeface="Calibri (MS) Bold"/>
                  <a:ea typeface="Calibri (MS) Bold"/>
                  <a:cs typeface="Calibri (MS) Bold"/>
                  <a:sym typeface="Calibri (MS) Bold"/>
                </a:rPr>
                <a:t>Harness Generation: </a:t>
              </a:r>
              <a:r>
                <a:rPr lang="en-US" sz="2799">
                  <a:solidFill>
                    <a:srgbClr val="000001"/>
                  </a:solidFill>
                  <a:latin typeface="Calibri (MS)"/>
                  <a:ea typeface="Calibri (MS)"/>
                  <a:cs typeface="Calibri (MS)"/>
                  <a:sym typeface="Calibri (MS)"/>
                </a:rPr>
                <a:t>Used an LLM-powered agent to automatically generate harnesses for interacting with target APIs, ensuring compatibility with fuzzers like AFL++ and LibFuzzer.</a:t>
              </a:r>
            </a:p>
            <a:p>
              <a:pPr algn="l">
                <a:lnSpc>
                  <a:spcPts val="3360"/>
                </a:lnSpc>
              </a:pPr>
              <a:r>
                <a:rPr lang="en-US" sz="2799">
                  <a:solidFill>
                    <a:srgbClr val="000001"/>
                  </a:solidFill>
                  <a:latin typeface="Calibri (MS)"/>
                  <a:ea typeface="Calibri (MS)"/>
                  <a:cs typeface="Calibri (MS)"/>
                  <a:sym typeface="Calibri (MS)"/>
                </a:rPr>
                <a:t>- </a:t>
              </a:r>
              <a:r>
                <a:rPr lang="en-US" sz="2799" b="1">
                  <a:solidFill>
                    <a:srgbClr val="000001"/>
                  </a:solidFill>
                  <a:latin typeface="Calibri (MS) Bold"/>
                  <a:ea typeface="Calibri (MS) Bold"/>
                  <a:cs typeface="Calibri (MS) Bold"/>
                  <a:sym typeface="Calibri (MS) Bold"/>
                </a:rPr>
                <a:t>Seed and Dictionary Creation: </a:t>
              </a:r>
              <a:r>
                <a:rPr lang="en-US" sz="2799">
                  <a:solidFill>
                    <a:srgbClr val="000001"/>
                  </a:solidFill>
                  <a:latin typeface="Calibri (MS)"/>
                  <a:ea typeface="Calibri (MS)"/>
                  <a:cs typeface="Calibri (MS)"/>
                  <a:sym typeface="Calibri (MS)"/>
                </a:rPr>
                <a:t>Automated the generation of diverse inputs and dictionaries tailored to the input format of each target.</a:t>
              </a:r>
            </a:p>
            <a:p>
              <a:pPr algn="l">
                <a:lnSpc>
                  <a:spcPts val="3360"/>
                </a:lnSpc>
              </a:pPr>
              <a:r>
                <a:rPr lang="en-US" sz="2799">
                  <a:solidFill>
                    <a:srgbClr val="000001"/>
                  </a:solidFill>
                  <a:latin typeface="Calibri (MS)"/>
                  <a:ea typeface="Calibri (MS)"/>
                  <a:cs typeface="Calibri (MS)"/>
                  <a:sym typeface="Calibri (MS)"/>
                </a:rPr>
                <a:t>- </a:t>
              </a:r>
              <a:r>
                <a:rPr lang="en-US" sz="2799" b="1">
                  <a:solidFill>
                    <a:srgbClr val="000001"/>
                  </a:solidFill>
                  <a:latin typeface="Calibri (MS) Bold"/>
                  <a:ea typeface="Calibri (MS) Bold"/>
                  <a:cs typeface="Calibri (MS) Bold"/>
                  <a:sym typeface="Calibri (MS) Bold"/>
                </a:rPr>
                <a:t>Fuzzer Execution and Scheduling: </a:t>
              </a:r>
              <a:r>
                <a:rPr lang="en-US" sz="2799">
                  <a:solidFill>
                    <a:srgbClr val="000001"/>
                  </a:solidFill>
                  <a:latin typeface="Calibri (MS)"/>
                  <a:ea typeface="Calibri (MS)"/>
                  <a:cs typeface="Calibri (MS)"/>
                  <a:sym typeface="Calibri (MS)"/>
                </a:rPr>
                <a:t>Implemented a scheduling agent to coordinate multiple fuzzers, monitor performance, and dynamically adjust configurations for optimal results.</a:t>
              </a:r>
            </a:p>
            <a:p>
              <a:pPr algn="l">
                <a:lnSpc>
                  <a:spcPts val="3360"/>
                </a:lnSpc>
              </a:pPr>
              <a:r>
                <a:rPr lang="en-US" sz="2799">
                  <a:solidFill>
                    <a:srgbClr val="000001"/>
                  </a:solidFill>
                  <a:latin typeface="Calibri (MS)"/>
                  <a:ea typeface="Calibri (MS)"/>
                  <a:cs typeface="Calibri (MS)"/>
                  <a:sym typeface="Calibri (MS)"/>
                </a:rPr>
                <a:t>- </a:t>
              </a:r>
              <a:r>
                <a:rPr lang="en-US" sz="2799" b="1">
                  <a:solidFill>
                    <a:srgbClr val="000001"/>
                  </a:solidFill>
                  <a:latin typeface="Calibri (MS) Bold"/>
                  <a:ea typeface="Calibri (MS) Bold"/>
                  <a:cs typeface="Calibri (MS) Bold"/>
                  <a:sym typeface="Calibri (MS) Bold"/>
                </a:rPr>
                <a:t>Crash Analysis: </a:t>
              </a:r>
              <a:r>
                <a:rPr lang="en-US" sz="2799">
                  <a:solidFill>
                    <a:srgbClr val="000001"/>
                  </a:solidFill>
                  <a:latin typeface="Calibri (MS)"/>
                  <a:ea typeface="Calibri (MS)"/>
                  <a:cs typeface="Calibri (MS)"/>
                  <a:sym typeface="Calibri (MS)"/>
                </a:rPr>
                <a:t>Designed a crash analysis agent to deduplicate reports, identify root causes, and provide actionable insights.</a:t>
              </a:r>
            </a:p>
            <a:p>
              <a:pPr algn="l">
                <a:lnSpc>
                  <a:spcPts val="3360"/>
                </a:lnSpc>
              </a:pPr>
              <a:r>
                <a:rPr lang="en-US" sz="2799">
                  <a:solidFill>
                    <a:srgbClr val="000001"/>
                  </a:solidFill>
                  <a:latin typeface="Calibri (MS)"/>
                  <a:ea typeface="Calibri (MS)"/>
                  <a:cs typeface="Calibri (MS)"/>
                  <a:sym typeface="Calibri (MS)"/>
                </a:rPr>
                <a:t>All components were deployed in a Docker-based environment, ensuring reproducibility and scalability. The system operates within a 4-core CPU and a 5-hour time limit per target, making it adaptable to constrained resources while delivering impactful results.</a:t>
              </a:r>
            </a:p>
            <a:p>
              <a:pPr algn="l">
                <a:lnSpc>
                  <a:spcPts val="3358"/>
                </a:lnSpc>
              </a:pPr>
              <a:endParaRPr lang="en-US" sz="2799">
                <a:solidFill>
                  <a:srgbClr val="000001"/>
                </a:solidFill>
                <a:latin typeface="Calibri (MS)"/>
                <a:ea typeface="Calibri (MS)"/>
                <a:cs typeface="Calibri (MS)"/>
                <a:sym typeface="Calibri (MS)"/>
              </a:endParaRPr>
            </a:p>
          </p:txBody>
        </p:sp>
      </p:grpSp>
      <p:grpSp>
        <p:nvGrpSpPr>
          <p:cNvPr id="22" name="Group 22"/>
          <p:cNvGrpSpPr/>
          <p:nvPr/>
        </p:nvGrpSpPr>
        <p:grpSpPr>
          <a:xfrm>
            <a:off x="1046935" y="10238506"/>
            <a:ext cx="5689774" cy="2482780"/>
            <a:chOff x="0" y="0"/>
            <a:chExt cx="7586365" cy="3310373"/>
          </a:xfrm>
        </p:grpSpPr>
        <p:sp>
          <p:nvSpPr>
            <p:cNvPr id="23" name="Freeform 23"/>
            <p:cNvSpPr/>
            <p:nvPr/>
          </p:nvSpPr>
          <p:spPr>
            <a:xfrm>
              <a:off x="0" y="0"/>
              <a:ext cx="7515989" cy="2767864"/>
            </a:xfrm>
            <a:custGeom>
              <a:avLst/>
              <a:gdLst/>
              <a:ahLst/>
              <a:cxnLst/>
              <a:rect l="l" t="t" r="r" b="b"/>
              <a:pathLst>
                <a:path w="7515989" h="2767864">
                  <a:moveTo>
                    <a:pt x="0" y="0"/>
                  </a:moveTo>
                  <a:lnTo>
                    <a:pt x="7515989" y="0"/>
                  </a:lnTo>
                  <a:lnTo>
                    <a:pt x="7515989" y="2767864"/>
                  </a:lnTo>
                  <a:lnTo>
                    <a:pt x="0" y="2767864"/>
                  </a:lnTo>
                  <a:close/>
                </a:path>
              </a:pathLst>
            </a:custGeom>
            <a:solidFill>
              <a:srgbClr val="000000">
                <a:alpha val="0"/>
              </a:srgbClr>
            </a:solidFill>
          </p:spPr>
          <p:txBody>
            <a:bodyPr/>
            <a:lstStyle/>
            <a:p>
              <a:endParaRPr lang="zh-CN" altLang="en-US"/>
            </a:p>
          </p:txBody>
        </p:sp>
        <p:sp>
          <p:nvSpPr>
            <p:cNvPr id="24" name="TextBox 24"/>
            <p:cNvSpPr txBox="1"/>
            <p:nvPr/>
          </p:nvSpPr>
          <p:spPr>
            <a:xfrm>
              <a:off x="70376" y="466309"/>
              <a:ext cx="7515989" cy="2844064"/>
            </a:xfrm>
            <a:prstGeom prst="rect">
              <a:avLst/>
            </a:prstGeom>
          </p:spPr>
          <p:txBody>
            <a:bodyPr lIns="0" tIns="0" rIns="0" bIns="0" rtlCol="0" anchor="t"/>
            <a:lstStyle/>
            <a:p>
              <a:pPr algn="l">
                <a:lnSpc>
                  <a:spcPts val="5880"/>
                </a:lnSpc>
              </a:pPr>
              <a:r>
                <a:rPr lang="en-US" sz="4200" dirty="0">
                  <a:solidFill>
                    <a:srgbClr val="FFFFFF"/>
                  </a:solidFill>
                  <a:latin typeface="Gagalin"/>
                  <a:ea typeface="Gagalin"/>
                  <a:cs typeface="Gagalin"/>
                  <a:sym typeface="Gagalin"/>
                </a:rPr>
                <a:t>Research Methods</a:t>
              </a:r>
            </a:p>
            <a:p>
              <a:pPr algn="l">
                <a:lnSpc>
                  <a:spcPts val="5880"/>
                </a:lnSpc>
              </a:pPr>
              <a:endParaRPr lang="en-US" sz="4200" dirty="0">
                <a:solidFill>
                  <a:srgbClr val="FFFFFF"/>
                </a:solidFill>
                <a:latin typeface="Gagalin"/>
                <a:ea typeface="Gagalin"/>
                <a:cs typeface="Gagalin"/>
                <a:sym typeface="Gagalin"/>
              </a:endParaRPr>
            </a:p>
          </p:txBody>
        </p:sp>
      </p:grpSp>
      <p:grpSp>
        <p:nvGrpSpPr>
          <p:cNvPr id="25" name="Group 25"/>
          <p:cNvGrpSpPr/>
          <p:nvPr/>
        </p:nvGrpSpPr>
        <p:grpSpPr>
          <a:xfrm>
            <a:off x="10923187" y="10904898"/>
            <a:ext cx="9771889" cy="7077801"/>
            <a:chOff x="0" y="0"/>
            <a:chExt cx="13029185" cy="9437068"/>
          </a:xfrm>
        </p:grpSpPr>
        <p:sp>
          <p:nvSpPr>
            <p:cNvPr id="26" name="Freeform 26"/>
            <p:cNvSpPr/>
            <p:nvPr/>
          </p:nvSpPr>
          <p:spPr>
            <a:xfrm>
              <a:off x="0" y="0"/>
              <a:ext cx="13029185" cy="9437116"/>
            </a:xfrm>
            <a:custGeom>
              <a:avLst/>
              <a:gdLst/>
              <a:ahLst/>
              <a:cxnLst/>
              <a:rect l="l" t="t" r="r" b="b"/>
              <a:pathLst>
                <a:path w="13029185" h="9437116">
                  <a:moveTo>
                    <a:pt x="0" y="0"/>
                  </a:moveTo>
                  <a:lnTo>
                    <a:pt x="13029185" y="0"/>
                  </a:lnTo>
                  <a:lnTo>
                    <a:pt x="13029185" y="9437116"/>
                  </a:lnTo>
                  <a:lnTo>
                    <a:pt x="0" y="9437116"/>
                  </a:lnTo>
                  <a:close/>
                </a:path>
              </a:pathLst>
            </a:custGeom>
            <a:solidFill>
              <a:srgbClr val="D2DEEF"/>
            </a:solidFill>
          </p:spPr>
          <p:txBody>
            <a:bodyPr/>
            <a:lstStyle/>
            <a:p>
              <a:endParaRPr lang="zh-CN" altLang="en-US"/>
            </a:p>
          </p:txBody>
        </p:sp>
      </p:grpSp>
      <p:grpSp>
        <p:nvGrpSpPr>
          <p:cNvPr id="27" name="Group 27"/>
          <p:cNvGrpSpPr/>
          <p:nvPr/>
        </p:nvGrpSpPr>
        <p:grpSpPr>
          <a:xfrm>
            <a:off x="10923187" y="10443029"/>
            <a:ext cx="3039676" cy="954282"/>
            <a:chOff x="0" y="0"/>
            <a:chExt cx="4052901" cy="1272376"/>
          </a:xfrm>
        </p:grpSpPr>
        <p:sp>
          <p:nvSpPr>
            <p:cNvPr id="28" name="Freeform 28"/>
            <p:cNvSpPr/>
            <p:nvPr/>
          </p:nvSpPr>
          <p:spPr>
            <a:xfrm>
              <a:off x="0" y="0"/>
              <a:ext cx="4052951" cy="1272413"/>
            </a:xfrm>
            <a:custGeom>
              <a:avLst/>
              <a:gdLst/>
              <a:ahLst/>
              <a:cxnLst/>
              <a:rect l="l" t="t" r="r" b="b"/>
              <a:pathLst>
                <a:path w="4052951" h="1272413">
                  <a:moveTo>
                    <a:pt x="0" y="0"/>
                  </a:moveTo>
                  <a:lnTo>
                    <a:pt x="4052951" y="0"/>
                  </a:lnTo>
                  <a:lnTo>
                    <a:pt x="4052951" y="1272413"/>
                  </a:lnTo>
                  <a:lnTo>
                    <a:pt x="0" y="1272413"/>
                  </a:lnTo>
                  <a:close/>
                </a:path>
              </a:pathLst>
            </a:custGeom>
            <a:solidFill>
              <a:srgbClr val="5B9BD5"/>
            </a:solidFill>
          </p:spPr>
          <p:txBody>
            <a:bodyPr/>
            <a:lstStyle/>
            <a:p>
              <a:endParaRPr lang="zh-CN" altLang="en-US"/>
            </a:p>
          </p:txBody>
        </p:sp>
      </p:grpSp>
      <p:grpSp>
        <p:nvGrpSpPr>
          <p:cNvPr id="29" name="Group 29"/>
          <p:cNvGrpSpPr/>
          <p:nvPr/>
        </p:nvGrpSpPr>
        <p:grpSpPr>
          <a:xfrm>
            <a:off x="11477111" y="11742739"/>
            <a:ext cx="9176392" cy="6373796"/>
            <a:chOff x="0" y="0"/>
            <a:chExt cx="12235189" cy="8498395"/>
          </a:xfrm>
        </p:grpSpPr>
        <p:sp>
          <p:nvSpPr>
            <p:cNvPr id="30" name="Freeform 30"/>
            <p:cNvSpPr/>
            <p:nvPr/>
          </p:nvSpPr>
          <p:spPr>
            <a:xfrm>
              <a:off x="0" y="0"/>
              <a:ext cx="12235190" cy="8498394"/>
            </a:xfrm>
            <a:custGeom>
              <a:avLst/>
              <a:gdLst/>
              <a:ahLst/>
              <a:cxnLst/>
              <a:rect l="l" t="t" r="r" b="b"/>
              <a:pathLst>
                <a:path w="12235190" h="8498394">
                  <a:moveTo>
                    <a:pt x="0" y="0"/>
                  </a:moveTo>
                  <a:lnTo>
                    <a:pt x="12235190" y="0"/>
                  </a:lnTo>
                  <a:lnTo>
                    <a:pt x="12235190" y="8498394"/>
                  </a:lnTo>
                  <a:lnTo>
                    <a:pt x="0" y="8498394"/>
                  </a:lnTo>
                  <a:close/>
                </a:path>
              </a:pathLst>
            </a:custGeom>
            <a:solidFill>
              <a:srgbClr val="000000">
                <a:alpha val="0"/>
              </a:srgbClr>
            </a:solidFill>
          </p:spPr>
          <p:txBody>
            <a:bodyPr/>
            <a:lstStyle/>
            <a:p>
              <a:endParaRPr lang="zh-CN" altLang="en-US"/>
            </a:p>
          </p:txBody>
        </p:sp>
        <p:sp>
          <p:nvSpPr>
            <p:cNvPr id="31" name="TextBox 31"/>
            <p:cNvSpPr txBox="1"/>
            <p:nvPr/>
          </p:nvSpPr>
          <p:spPr>
            <a:xfrm>
              <a:off x="0" y="-47625"/>
              <a:ext cx="12235189" cy="8546020"/>
            </a:xfrm>
            <a:prstGeom prst="rect">
              <a:avLst/>
            </a:prstGeom>
          </p:spPr>
          <p:txBody>
            <a:bodyPr lIns="0" tIns="0" rIns="0" bIns="0" rtlCol="0" anchor="t"/>
            <a:lstStyle/>
            <a:p>
              <a:pPr algn="l">
                <a:lnSpc>
                  <a:spcPts val="3360"/>
                </a:lnSpc>
              </a:pPr>
              <a:r>
                <a:rPr lang="en-US" sz="2799">
                  <a:solidFill>
                    <a:srgbClr val="000001"/>
                  </a:solidFill>
                  <a:latin typeface="Calibri (MS)"/>
                  <a:ea typeface="Calibri (MS)"/>
                  <a:cs typeface="Calibri (MS)"/>
                  <a:sym typeface="Calibri (MS)"/>
                </a:rPr>
                <a:t>Using the LLM-powered fuzzing framework, we tested the `jhead` utility and identified three unique crashes related to malformed JPEG files. These included application crashes caused by file parsing issues and a memory leak due to improper memory management. For each crash, the framework automatically provided corresponding solutions, such as adding end-of-file checks and improving memory deallocation.</a:t>
              </a:r>
            </a:p>
            <a:p>
              <a:pPr algn="l">
                <a:lnSpc>
                  <a:spcPts val="3360"/>
                </a:lnSpc>
              </a:pPr>
              <a:r>
                <a:rPr lang="en-US" sz="2799">
                  <a:solidFill>
                    <a:srgbClr val="000001"/>
                  </a:solidFill>
                  <a:latin typeface="Calibri (MS)"/>
                  <a:ea typeface="Calibri (MS)"/>
                  <a:cs typeface="Calibri (MS)"/>
                  <a:sym typeface="Calibri (MS)"/>
                </a:rPr>
                <a:t>The entire process was fully automated, running seamlessly within minutes and requiring minimal setup. The framework not only detected the crashes efficiently but also generated actionable insights, showcasing its simplicity and effectiveness in improving software reliability.</a:t>
              </a:r>
            </a:p>
            <a:p>
              <a:pPr algn="l">
                <a:lnSpc>
                  <a:spcPts val="3358"/>
                </a:lnSpc>
              </a:pPr>
              <a:endParaRPr lang="en-US" sz="2799">
                <a:solidFill>
                  <a:srgbClr val="000001"/>
                </a:solidFill>
                <a:latin typeface="Calibri (MS)"/>
                <a:ea typeface="Calibri (MS)"/>
                <a:cs typeface="Calibri (MS)"/>
                <a:sym typeface="Calibri (MS)"/>
              </a:endParaRPr>
            </a:p>
          </p:txBody>
        </p:sp>
      </p:grpSp>
      <p:grpSp>
        <p:nvGrpSpPr>
          <p:cNvPr id="32" name="Group 32"/>
          <p:cNvGrpSpPr/>
          <p:nvPr/>
        </p:nvGrpSpPr>
        <p:grpSpPr>
          <a:xfrm>
            <a:off x="11410444" y="10238506"/>
            <a:ext cx="2189953" cy="1700566"/>
            <a:chOff x="0" y="0"/>
            <a:chExt cx="2919937" cy="2267421"/>
          </a:xfrm>
        </p:grpSpPr>
        <p:sp>
          <p:nvSpPr>
            <p:cNvPr id="33" name="Freeform 33"/>
            <p:cNvSpPr/>
            <p:nvPr/>
          </p:nvSpPr>
          <p:spPr>
            <a:xfrm>
              <a:off x="0" y="0"/>
              <a:ext cx="2849561" cy="1777044"/>
            </a:xfrm>
            <a:custGeom>
              <a:avLst/>
              <a:gdLst/>
              <a:ahLst/>
              <a:cxnLst/>
              <a:rect l="l" t="t" r="r" b="b"/>
              <a:pathLst>
                <a:path w="2849561" h="1777044">
                  <a:moveTo>
                    <a:pt x="0" y="0"/>
                  </a:moveTo>
                  <a:lnTo>
                    <a:pt x="2849561" y="0"/>
                  </a:lnTo>
                  <a:lnTo>
                    <a:pt x="2849561" y="1777044"/>
                  </a:lnTo>
                  <a:lnTo>
                    <a:pt x="0" y="1777044"/>
                  </a:lnTo>
                  <a:close/>
                </a:path>
              </a:pathLst>
            </a:custGeom>
            <a:solidFill>
              <a:srgbClr val="000000">
                <a:alpha val="0"/>
              </a:srgbClr>
            </a:solidFill>
          </p:spPr>
          <p:txBody>
            <a:bodyPr/>
            <a:lstStyle/>
            <a:p>
              <a:endParaRPr lang="zh-CN" altLang="en-US"/>
            </a:p>
          </p:txBody>
        </p:sp>
        <p:sp>
          <p:nvSpPr>
            <p:cNvPr id="34" name="TextBox 34"/>
            <p:cNvSpPr txBox="1"/>
            <p:nvPr/>
          </p:nvSpPr>
          <p:spPr>
            <a:xfrm>
              <a:off x="70376" y="414177"/>
              <a:ext cx="2849561" cy="1853244"/>
            </a:xfrm>
            <a:prstGeom prst="rect">
              <a:avLst/>
            </a:prstGeom>
          </p:spPr>
          <p:txBody>
            <a:bodyPr lIns="0" tIns="0" rIns="0" bIns="0" rtlCol="0" anchor="t"/>
            <a:lstStyle/>
            <a:p>
              <a:pPr algn="l">
                <a:lnSpc>
                  <a:spcPts val="5881"/>
                </a:lnSpc>
              </a:pPr>
              <a:r>
                <a:rPr lang="en-US" sz="4200" dirty="0">
                  <a:solidFill>
                    <a:srgbClr val="FFFFFF"/>
                  </a:solidFill>
                  <a:latin typeface="Gagalin"/>
                  <a:ea typeface="Gagalin"/>
                  <a:cs typeface="Gagalin"/>
                  <a:sym typeface="Gagalin"/>
                </a:rPr>
                <a:t>Results</a:t>
              </a:r>
            </a:p>
          </p:txBody>
        </p:sp>
      </p:grpSp>
      <p:grpSp>
        <p:nvGrpSpPr>
          <p:cNvPr id="35" name="Group 35"/>
          <p:cNvGrpSpPr/>
          <p:nvPr/>
        </p:nvGrpSpPr>
        <p:grpSpPr>
          <a:xfrm>
            <a:off x="10925803" y="19293585"/>
            <a:ext cx="9795575" cy="6590831"/>
            <a:chOff x="0" y="0"/>
            <a:chExt cx="13060767" cy="8787775"/>
          </a:xfrm>
        </p:grpSpPr>
        <p:sp>
          <p:nvSpPr>
            <p:cNvPr id="36" name="Freeform 36"/>
            <p:cNvSpPr/>
            <p:nvPr/>
          </p:nvSpPr>
          <p:spPr>
            <a:xfrm>
              <a:off x="0" y="0"/>
              <a:ext cx="13060807" cy="8787765"/>
            </a:xfrm>
            <a:custGeom>
              <a:avLst/>
              <a:gdLst/>
              <a:ahLst/>
              <a:cxnLst/>
              <a:rect l="l" t="t" r="r" b="b"/>
              <a:pathLst>
                <a:path w="13060807" h="8787765">
                  <a:moveTo>
                    <a:pt x="0" y="0"/>
                  </a:moveTo>
                  <a:lnTo>
                    <a:pt x="13060807" y="0"/>
                  </a:lnTo>
                  <a:lnTo>
                    <a:pt x="13060807" y="8787765"/>
                  </a:lnTo>
                  <a:lnTo>
                    <a:pt x="0" y="8787765"/>
                  </a:lnTo>
                  <a:close/>
                </a:path>
              </a:pathLst>
            </a:custGeom>
            <a:solidFill>
              <a:srgbClr val="D2DEEF"/>
            </a:solidFill>
          </p:spPr>
          <p:txBody>
            <a:bodyPr/>
            <a:lstStyle/>
            <a:p>
              <a:endParaRPr lang="zh-CN" altLang="en-US"/>
            </a:p>
          </p:txBody>
        </p:sp>
      </p:grpSp>
      <p:grpSp>
        <p:nvGrpSpPr>
          <p:cNvPr id="37" name="Group 37"/>
          <p:cNvGrpSpPr/>
          <p:nvPr/>
        </p:nvGrpSpPr>
        <p:grpSpPr>
          <a:xfrm>
            <a:off x="10925803" y="18783351"/>
            <a:ext cx="6859285" cy="1020467"/>
            <a:chOff x="0" y="0"/>
            <a:chExt cx="10543056" cy="1568508"/>
          </a:xfrm>
        </p:grpSpPr>
        <p:sp>
          <p:nvSpPr>
            <p:cNvPr id="38" name="Freeform 38"/>
            <p:cNvSpPr/>
            <p:nvPr/>
          </p:nvSpPr>
          <p:spPr>
            <a:xfrm>
              <a:off x="0" y="0"/>
              <a:ext cx="10543032" cy="1568450"/>
            </a:xfrm>
            <a:custGeom>
              <a:avLst/>
              <a:gdLst/>
              <a:ahLst/>
              <a:cxnLst/>
              <a:rect l="l" t="t" r="r" b="b"/>
              <a:pathLst>
                <a:path w="10543032" h="1568450">
                  <a:moveTo>
                    <a:pt x="0" y="0"/>
                  </a:moveTo>
                  <a:lnTo>
                    <a:pt x="10543032" y="0"/>
                  </a:lnTo>
                  <a:lnTo>
                    <a:pt x="10543032" y="1568450"/>
                  </a:lnTo>
                  <a:lnTo>
                    <a:pt x="0" y="1568450"/>
                  </a:lnTo>
                  <a:close/>
                </a:path>
              </a:pathLst>
            </a:custGeom>
            <a:solidFill>
              <a:srgbClr val="5B9BD5"/>
            </a:solidFill>
          </p:spPr>
          <p:txBody>
            <a:bodyPr/>
            <a:lstStyle/>
            <a:p>
              <a:endParaRPr lang="zh-CN" altLang="en-US"/>
            </a:p>
          </p:txBody>
        </p:sp>
      </p:grpSp>
      <p:grpSp>
        <p:nvGrpSpPr>
          <p:cNvPr id="39" name="Group 39"/>
          <p:cNvGrpSpPr/>
          <p:nvPr/>
        </p:nvGrpSpPr>
        <p:grpSpPr>
          <a:xfrm>
            <a:off x="11522360" y="20286104"/>
            <a:ext cx="8623670" cy="5503238"/>
            <a:chOff x="0" y="0"/>
            <a:chExt cx="11498227" cy="7337651"/>
          </a:xfrm>
        </p:grpSpPr>
        <p:sp>
          <p:nvSpPr>
            <p:cNvPr id="40" name="Freeform 40"/>
            <p:cNvSpPr/>
            <p:nvPr/>
          </p:nvSpPr>
          <p:spPr>
            <a:xfrm>
              <a:off x="0" y="0"/>
              <a:ext cx="11498227" cy="7337651"/>
            </a:xfrm>
            <a:custGeom>
              <a:avLst/>
              <a:gdLst/>
              <a:ahLst/>
              <a:cxnLst/>
              <a:rect l="l" t="t" r="r" b="b"/>
              <a:pathLst>
                <a:path w="11498227" h="7337651">
                  <a:moveTo>
                    <a:pt x="0" y="0"/>
                  </a:moveTo>
                  <a:lnTo>
                    <a:pt x="11498227" y="0"/>
                  </a:lnTo>
                  <a:lnTo>
                    <a:pt x="11498227" y="7337651"/>
                  </a:lnTo>
                  <a:lnTo>
                    <a:pt x="0" y="7337651"/>
                  </a:lnTo>
                  <a:close/>
                </a:path>
              </a:pathLst>
            </a:custGeom>
            <a:solidFill>
              <a:srgbClr val="000000">
                <a:alpha val="0"/>
              </a:srgbClr>
            </a:solidFill>
          </p:spPr>
          <p:txBody>
            <a:bodyPr/>
            <a:lstStyle/>
            <a:p>
              <a:endParaRPr lang="zh-CN" altLang="en-US"/>
            </a:p>
          </p:txBody>
        </p:sp>
        <p:sp>
          <p:nvSpPr>
            <p:cNvPr id="41" name="TextBox 41"/>
            <p:cNvSpPr txBox="1"/>
            <p:nvPr/>
          </p:nvSpPr>
          <p:spPr>
            <a:xfrm>
              <a:off x="0" y="-47625"/>
              <a:ext cx="11498227" cy="7385276"/>
            </a:xfrm>
            <a:prstGeom prst="rect">
              <a:avLst/>
            </a:prstGeom>
          </p:spPr>
          <p:txBody>
            <a:bodyPr lIns="0" tIns="0" rIns="0" bIns="0" rtlCol="0" anchor="t"/>
            <a:lstStyle/>
            <a:p>
              <a:pPr algn="l">
                <a:lnSpc>
                  <a:spcPts val="3360"/>
                </a:lnSpc>
              </a:pPr>
              <a:r>
                <a:rPr lang="en-US" sz="2799">
                  <a:solidFill>
                    <a:srgbClr val="000001"/>
                  </a:solidFill>
                  <a:latin typeface="Calibri (MS)"/>
                  <a:ea typeface="Calibri (MS)"/>
                  <a:cs typeface="Calibri (MS)"/>
                  <a:sym typeface="Calibri (MS)"/>
                </a:rPr>
                <a:t>This study highlights the effectiveness of LLMs in automating fuzzing workflows, significantly reducing manual effort and the need for domain expertise. By leveraging modular agents, optimized seed generation, and dynamic resource management, the framework enhances overall efficiency and improves bug detection capabilities.</a:t>
              </a:r>
            </a:p>
            <a:p>
              <a:pPr algn="l">
                <a:lnSpc>
                  <a:spcPts val="3360"/>
                </a:lnSpc>
              </a:pPr>
              <a:r>
                <a:rPr lang="en-US" sz="2799">
                  <a:solidFill>
                    <a:srgbClr val="000001"/>
                  </a:solidFill>
                  <a:latin typeface="Calibri (MS)"/>
                  <a:ea typeface="Calibri (MS)"/>
                  <a:cs typeface="Calibri (MS)"/>
                  <a:sym typeface="Calibri (MS)"/>
                </a:rPr>
                <a:t>For future development, we aim to further optimize agent prompts and integrate more advanced fuzzing tools to expand the detection range of crashes and make the fuzzing process even more efficient and scalable. We will test this model on more targets to keep optimizing it.</a:t>
              </a:r>
            </a:p>
            <a:p>
              <a:pPr algn="l">
                <a:lnSpc>
                  <a:spcPts val="3432"/>
                </a:lnSpc>
              </a:pPr>
              <a:endParaRPr lang="en-US" sz="2799">
                <a:solidFill>
                  <a:srgbClr val="000001"/>
                </a:solidFill>
                <a:latin typeface="Calibri (MS)"/>
                <a:ea typeface="Calibri (MS)"/>
                <a:cs typeface="Calibri (MS)"/>
                <a:sym typeface="Calibri (MS)"/>
              </a:endParaRPr>
            </a:p>
          </p:txBody>
        </p:sp>
      </p:grpSp>
      <p:grpSp>
        <p:nvGrpSpPr>
          <p:cNvPr id="42" name="Group 42"/>
          <p:cNvGrpSpPr/>
          <p:nvPr/>
        </p:nvGrpSpPr>
        <p:grpSpPr>
          <a:xfrm>
            <a:off x="11425803" y="18614942"/>
            <a:ext cx="7114781" cy="1909070"/>
            <a:chOff x="-128743" y="0"/>
            <a:chExt cx="9486375" cy="2545427"/>
          </a:xfrm>
        </p:grpSpPr>
        <p:sp>
          <p:nvSpPr>
            <p:cNvPr id="43" name="Freeform 43"/>
            <p:cNvSpPr/>
            <p:nvPr/>
          </p:nvSpPr>
          <p:spPr>
            <a:xfrm>
              <a:off x="0" y="0"/>
              <a:ext cx="9357632" cy="2050416"/>
            </a:xfrm>
            <a:custGeom>
              <a:avLst/>
              <a:gdLst/>
              <a:ahLst/>
              <a:cxnLst/>
              <a:rect l="l" t="t" r="r" b="b"/>
              <a:pathLst>
                <a:path w="9357632" h="2050416">
                  <a:moveTo>
                    <a:pt x="0" y="0"/>
                  </a:moveTo>
                  <a:lnTo>
                    <a:pt x="9357632" y="0"/>
                  </a:lnTo>
                  <a:lnTo>
                    <a:pt x="9357632" y="2050416"/>
                  </a:lnTo>
                  <a:lnTo>
                    <a:pt x="0" y="2050416"/>
                  </a:lnTo>
                  <a:close/>
                </a:path>
              </a:pathLst>
            </a:custGeom>
            <a:solidFill>
              <a:srgbClr val="000000">
                <a:alpha val="0"/>
              </a:srgbClr>
            </a:solidFill>
          </p:spPr>
          <p:txBody>
            <a:bodyPr/>
            <a:lstStyle/>
            <a:p>
              <a:endParaRPr lang="zh-CN" altLang="en-US"/>
            </a:p>
          </p:txBody>
        </p:sp>
        <p:sp>
          <p:nvSpPr>
            <p:cNvPr id="44" name="TextBox 44"/>
            <p:cNvSpPr txBox="1"/>
            <p:nvPr/>
          </p:nvSpPr>
          <p:spPr>
            <a:xfrm>
              <a:off x="-128743" y="418811"/>
              <a:ext cx="9357632" cy="2126616"/>
            </a:xfrm>
            <a:prstGeom prst="rect">
              <a:avLst/>
            </a:prstGeom>
          </p:spPr>
          <p:txBody>
            <a:bodyPr lIns="0" tIns="0" rIns="0" bIns="0" rtlCol="0" anchor="t"/>
            <a:lstStyle/>
            <a:p>
              <a:pPr algn="l">
                <a:lnSpc>
                  <a:spcPts val="5880"/>
                </a:lnSpc>
              </a:pPr>
              <a:r>
                <a:rPr lang="en-US" sz="4200" dirty="0">
                  <a:solidFill>
                    <a:srgbClr val="FFFFFF"/>
                  </a:solidFill>
                  <a:latin typeface="Gagalin"/>
                  <a:ea typeface="Gagalin"/>
                  <a:cs typeface="Gagalin"/>
                  <a:sym typeface="Gagalin"/>
                </a:rPr>
                <a:t>Conclusion and outlook</a:t>
              </a:r>
            </a:p>
          </p:txBody>
        </p:sp>
      </p:grpSp>
      <p:grpSp>
        <p:nvGrpSpPr>
          <p:cNvPr id="45" name="Group 45"/>
          <p:cNvGrpSpPr/>
          <p:nvPr/>
        </p:nvGrpSpPr>
        <p:grpSpPr>
          <a:xfrm>
            <a:off x="689115" y="25085849"/>
            <a:ext cx="9220227" cy="4018470"/>
            <a:chOff x="0" y="0"/>
            <a:chExt cx="12293636" cy="5357960"/>
          </a:xfrm>
        </p:grpSpPr>
        <p:sp>
          <p:nvSpPr>
            <p:cNvPr id="46" name="Freeform 46"/>
            <p:cNvSpPr/>
            <p:nvPr/>
          </p:nvSpPr>
          <p:spPr>
            <a:xfrm>
              <a:off x="0" y="0"/>
              <a:ext cx="12293600" cy="5357947"/>
            </a:xfrm>
            <a:custGeom>
              <a:avLst/>
              <a:gdLst/>
              <a:ahLst/>
              <a:cxnLst/>
              <a:rect l="l" t="t" r="r" b="b"/>
              <a:pathLst>
                <a:path w="12293600" h="5357947">
                  <a:moveTo>
                    <a:pt x="0" y="0"/>
                  </a:moveTo>
                  <a:lnTo>
                    <a:pt x="12293600" y="0"/>
                  </a:lnTo>
                  <a:lnTo>
                    <a:pt x="12293600" y="5357947"/>
                  </a:lnTo>
                  <a:lnTo>
                    <a:pt x="0" y="5357947"/>
                  </a:lnTo>
                  <a:close/>
                </a:path>
              </a:pathLst>
            </a:custGeom>
            <a:solidFill>
              <a:srgbClr val="D2DEEF"/>
            </a:solidFill>
          </p:spPr>
          <p:txBody>
            <a:bodyPr/>
            <a:lstStyle/>
            <a:p>
              <a:endParaRPr lang="zh-CN" altLang="en-US"/>
            </a:p>
          </p:txBody>
        </p:sp>
      </p:grpSp>
      <p:grpSp>
        <p:nvGrpSpPr>
          <p:cNvPr id="47" name="Group 47"/>
          <p:cNvGrpSpPr/>
          <p:nvPr/>
        </p:nvGrpSpPr>
        <p:grpSpPr>
          <a:xfrm>
            <a:off x="689115" y="24617862"/>
            <a:ext cx="3476788" cy="935975"/>
            <a:chOff x="0" y="0"/>
            <a:chExt cx="4164833" cy="1121201"/>
          </a:xfrm>
        </p:grpSpPr>
        <p:sp>
          <p:nvSpPr>
            <p:cNvPr id="48" name="Freeform 48"/>
            <p:cNvSpPr/>
            <p:nvPr/>
          </p:nvSpPr>
          <p:spPr>
            <a:xfrm>
              <a:off x="0" y="0"/>
              <a:ext cx="4164838" cy="1121156"/>
            </a:xfrm>
            <a:custGeom>
              <a:avLst/>
              <a:gdLst/>
              <a:ahLst/>
              <a:cxnLst/>
              <a:rect l="l" t="t" r="r" b="b"/>
              <a:pathLst>
                <a:path w="4164838" h="1121156">
                  <a:moveTo>
                    <a:pt x="0" y="0"/>
                  </a:moveTo>
                  <a:lnTo>
                    <a:pt x="4164838" y="0"/>
                  </a:lnTo>
                  <a:lnTo>
                    <a:pt x="4164838" y="1121156"/>
                  </a:lnTo>
                  <a:lnTo>
                    <a:pt x="0" y="1121156"/>
                  </a:lnTo>
                  <a:close/>
                </a:path>
              </a:pathLst>
            </a:custGeom>
            <a:solidFill>
              <a:srgbClr val="5B9BD5"/>
            </a:solidFill>
          </p:spPr>
          <p:txBody>
            <a:bodyPr/>
            <a:lstStyle/>
            <a:p>
              <a:endParaRPr lang="zh-CN" altLang="en-US"/>
            </a:p>
          </p:txBody>
        </p:sp>
      </p:grpSp>
      <p:grpSp>
        <p:nvGrpSpPr>
          <p:cNvPr id="49" name="Group 49"/>
          <p:cNvGrpSpPr/>
          <p:nvPr/>
        </p:nvGrpSpPr>
        <p:grpSpPr>
          <a:xfrm>
            <a:off x="1046935" y="25601374"/>
            <a:ext cx="8420915" cy="4019434"/>
            <a:chOff x="0" y="0"/>
            <a:chExt cx="11227887" cy="5359245"/>
          </a:xfrm>
        </p:grpSpPr>
        <p:sp>
          <p:nvSpPr>
            <p:cNvPr id="50" name="Freeform 50"/>
            <p:cNvSpPr/>
            <p:nvPr/>
          </p:nvSpPr>
          <p:spPr>
            <a:xfrm>
              <a:off x="0" y="0"/>
              <a:ext cx="11227887" cy="5359245"/>
            </a:xfrm>
            <a:custGeom>
              <a:avLst/>
              <a:gdLst/>
              <a:ahLst/>
              <a:cxnLst/>
              <a:rect l="l" t="t" r="r" b="b"/>
              <a:pathLst>
                <a:path w="11227887" h="5359245">
                  <a:moveTo>
                    <a:pt x="0" y="0"/>
                  </a:moveTo>
                  <a:lnTo>
                    <a:pt x="11227887" y="0"/>
                  </a:lnTo>
                  <a:lnTo>
                    <a:pt x="11227887" y="5359245"/>
                  </a:lnTo>
                  <a:lnTo>
                    <a:pt x="0" y="5359245"/>
                  </a:lnTo>
                  <a:close/>
                </a:path>
              </a:pathLst>
            </a:custGeom>
            <a:solidFill>
              <a:srgbClr val="000000">
                <a:alpha val="0"/>
              </a:srgbClr>
            </a:solidFill>
          </p:spPr>
          <p:txBody>
            <a:bodyPr/>
            <a:lstStyle/>
            <a:p>
              <a:endParaRPr lang="zh-CN" altLang="en-US"/>
            </a:p>
          </p:txBody>
        </p:sp>
        <p:sp>
          <p:nvSpPr>
            <p:cNvPr id="51" name="TextBox 51"/>
            <p:cNvSpPr txBox="1"/>
            <p:nvPr/>
          </p:nvSpPr>
          <p:spPr>
            <a:xfrm>
              <a:off x="0" y="-47625"/>
              <a:ext cx="11227887" cy="5406870"/>
            </a:xfrm>
            <a:prstGeom prst="rect">
              <a:avLst/>
            </a:prstGeom>
          </p:spPr>
          <p:txBody>
            <a:bodyPr lIns="0" tIns="0" rIns="0" bIns="0" rtlCol="0" anchor="t"/>
            <a:lstStyle/>
            <a:p>
              <a:pPr algn="l">
                <a:lnSpc>
                  <a:spcPts val="3360"/>
                </a:lnSpc>
              </a:pPr>
              <a:r>
                <a:rPr lang="en-US" sz="2799">
                  <a:solidFill>
                    <a:srgbClr val="000001"/>
                  </a:solidFill>
                  <a:latin typeface="Calibri (MS)"/>
                  <a:ea typeface="Calibri (MS)"/>
                  <a:cs typeface="Calibri (MS)"/>
                  <a:sym typeface="Calibri (MS)"/>
                </a:rPr>
                <a:t>Maleno, A. Why Fuzz? Available at: </a:t>
              </a:r>
              <a:r>
                <a:rPr lang="en-US" sz="2799" u="sng">
                  <a:solidFill>
                    <a:srgbClr val="000001"/>
                  </a:solidFill>
                  <a:latin typeface="Calibri (MS)"/>
                  <a:ea typeface="Calibri (MS)"/>
                  <a:cs typeface="Calibri (MS)"/>
                  <a:sym typeface="Calibri (MS)"/>
                  <a:hlinkClick r:id="rId3" tooltip="https://github.com/alex-maleno/Fuzzing-Module#why-fuzz"/>
                </a:rPr>
                <a:t>Iink</a:t>
              </a:r>
            </a:p>
            <a:p>
              <a:pPr algn="l">
                <a:lnSpc>
                  <a:spcPts val="3360"/>
                </a:lnSpc>
              </a:pPr>
              <a:r>
                <a:rPr lang="en-US" sz="2799">
                  <a:solidFill>
                    <a:srgbClr val="000001"/>
                  </a:solidFill>
                  <a:latin typeface="Calibri (MS)"/>
                  <a:ea typeface="Calibri (MS)"/>
                  <a:cs typeface="Calibri (MS)"/>
                  <a:sym typeface="Calibri (MS)"/>
                </a:rPr>
                <a:t>Maleno, A. Fuzzing Module. GitHub Repository. Available at: </a:t>
              </a:r>
              <a:r>
                <a:rPr lang="en-US" sz="2799" u="sng">
                  <a:solidFill>
                    <a:srgbClr val="000001"/>
                  </a:solidFill>
                  <a:latin typeface="Calibri (MS)"/>
                  <a:ea typeface="Calibri (MS)"/>
                  <a:cs typeface="Calibri (MS)"/>
                  <a:sym typeface="Calibri (MS)"/>
                  <a:hlinkClick r:id="rId4" tooltip="https://github.com/alex-maleno/Fuzzing-Module"/>
                </a:rPr>
                <a:t>link</a:t>
              </a:r>
            </a:p>
            <a:p>
              <a:pPr algn="l">
                <a:lnSpc>
                  <a:spcPts val="3360"/>
                </a:lnSpc>
              </a:pPr>
              <a:r>
                <a:rPr lang="en-US" sz="2799">
                  <a:solidFill>
                    <a:srgbClr val="000001"/>
                  </a:solidFill>
                  <a:latin typeface="Calibri (MS)"/>
                  <a:ea typeface="Calibri (MS)"/>
                  <a:cs typeface="Calibri (MS)"/>
                  <a:sym typeface="Calibri (MS)"/>
                </a:rPr>
                <a:t>Pondhouse Data. AI Agents from Scratch. Blog. Available at: </a:t>
              </a:r>
              <a:r>
                <a:rPr lang="en-US" sz="2799" u="sng">
                  <a:solidFill>
                    <a:srgbClr val="000001"/>
                  </a:solidFill>
                  <a:latin typeface="Calibri (MS)"/>
                  <a:ea typeface="Calibri (MS)"/>
                  <a:cs typeface="Calibri (MS)"/>
                  <a:sym typeface="Calibri (MS)"/>
                  <a:hlinkClick r:id="rId5" tooltip="https://www.pondhouse-data.com/blog/ai-agents-from-scratch"/>
                </a:rPr>
                <a:t>Ilink</a:t>
              </a:r>
            </a:p>
            <a:p>
              <a:pPr algn="l">
                <a:lnSpc>
                  <a:spcPts val="3360"/>
                </a:lnSpc>
              </a:pPr>
              <a:r>
                <a:rPr lang="en-US" sz="2799">
                  <a:solidFill>
                    <a:srgbClr val="000001"/>
                  </a:solidFill>
                  <a:latin typeface="Calibri (MS)"/>
                  <a:ea typeface="Calibri (MS)"/>
                  <a:cs typeface="Calibri (MS)"/>
                  <a:sym typeface="Calibri (MS)"/>
                </a:rPr>
                <a:t>Liu, Z. et al. AI-Powered Fuzzing: Enhancing Bug Detection Using LLMs. arXiv Preprint. Available at: </a:t>
              </a:r>
              <a:r>
                <a:rPr lang="en-US" sz="2799" u="sng">
                  <a:solidFill>
                    <a:srgbClr val="000001"/>
                  </a:solidFill>
                  <a:latin typeface="Calibri (MS)"/>
                  <a:ea typeface="Calibri (MS)"/>
                  <a:cs typeface="Calibri (MS)"/>
                  <a:sym typeface="Calibri (MS)"/>
                  <a:hlinkClick r:id="rId6" tooltip="https://arxiv.org/abs/2312.17677"/>
                </a:rPr>
                <a:t>link</a:t>
              </a:r>
            </a:p>
            <a:p>
              <a:pPr algn="l">
                <a:lnSpc>
                  <a:spcPts val="3000"/>
                </a:lnSpc>
              </a:pPr>
              <a:endParaRPr lang="en-US" sz="2799" u="sng">
                <a:solidFill>
                  <a:srgbClr val="000001"/>
                </a:solidFill>
                <a:latin typeface="Calibri (MS)"/>
                <a:ea typeface="Calibri (MS)"/>
                <a:cs typeface="Calibri (MS)"/>
                <a:sym typeface="Calibri (MS)"/>
                <a:hlinkClick r:id="rId6" tooltip="https://arxiv.org/abs/2312.17677"/>
              </a:endParaRPr>
            </a:p>
          </p:txBody>
        </p:sp>
      </p:grpSp>
      <p:grpSp>
        <p:nvGrpSpPr>
          <p:cNvPr id="52" name="Group 52"/>
          <p:cNvGrpSpPr/>
          <p:nvPr/>
        </p:nvGrpSpPr>
        <p:grpSpPr>
          <a:xfrm>
            <a:off x="1046935" y="24419451"/>
            <a:ext cx="3383012" cy="1651702"/>
            <a:chOff x="0" y="0"/>
            <a:chExt cx="4510683" cy="2202269"/>
          </a:xfrm>
        </p:grpSpPr>
        <p:sp>
          <p:nvSpPr>
            <p:cNvPr id="53" name="Freeform 53"/>
            <p:cNvSpPr/>
            <p:nvPr/>
          </p:nvSpPr>
          <p:spPr>
            <a:xfrm>
              <a:off x="0" y="0"/>
              <a:ext cx="4510683" cy="1777061"/>
            </a:xfrm>
            <a:custGeom>
              <a:avLst/>
              <a:gdLst/>
              <a:ahLst/>
              <a:cxnLst/>
              <a:rect l="l" t="t" r="r" b="b"/>
              <a:pathLst>
                <a:path w="4510683" h="1777061">
                  <a:moveTo>
                    <a:pt x="0" y="0"/>
                  </a:moveTo>
                  <a:lnTo>
                    <a:pt x="4510683" y="0"/>
                  </a:lnTo>
                  <a:lnTo>
                    <a:pt x="4510683" y="1777061"/>
                  </a:lnTo>
                  <a:lnTo>
                    <a:pt x="0" y="1777061"/>
                  </a:lnTo>
                  <a:close/>
                </a:path>
              </a:pathLst>
            </a:custGeom>
            <a:solidFill>
              <a:srgbClr val="000000">
                <a:alpha val="0"/>
              </a:srgbClr>
            </a:solidFill>
          </p:spPr>
          <p:txBody>
            <a:bodyPr/>
            <a:lstStyle/>
            <a:p>
              <a:endParaRPr lang="zh-CN" altLang="en-US"/>
            </a:p>
          </p:txBody>
        </p:sp>
        <p:sp>
          <p:nvSpPr>
            <p:cNvPr id="54" name="TextBox 54"/>
            <p:cNvSpPr txBox="1"/>
            <p:nvPr/>
          </p:nvSpPr>
          <p:spPr>
            <a:xfrm>
              <a:off x="0" y="349008"/>
              <a:ext cx="4510683" cy="1853261"/>
            </a:xfrm>
            <a:prstGeom prst="rect">
              <a:avLst/>
            </a:prstGeom>
          </p:spPr>
          <p:txBody>
            <a:bodyPr lIns="0" tIns="0" rIns="0" bIns="0" rtlCol="0" anchor="t"/>
            <a:lstStyle/>
            <a:p>
              <a:pPr algn="l">
                <a:lnSpc>
                  <a:spcPts val="5880"/>
                </a:lnSpc>
              </a:pPr>
              <a:r>
                <a:rPr lang="en-US" sz="4200" dirty="0">
                  <a:solidFill>
                    <a:srgbClr val="FFFFFF"/>
                  </a:solidFill>
                  <a:latin typeface="Gagalin"/>
                  <a:ea typeface="Gagalin"/>
                  <a:cs typeface="Gagalin"/>
                  <a:sym typeface="Gagalin"/>
                </a:rPr>
                <a:t>References</a:t>
              </a:r>
            </a:p>
          </p:txBody>
        </p:sp>
      </p:grpSp>
      <p:grpSp>
        <p:nvGrpSpPr>
          <p:cNvPr id="55" name="Group 55"/>
          <p:cNvGrpSpPr/>
          <p:nvPr/>
        </p:nvGrpSpPr>
        <p:grpSpPr>
          <a:xfrm>
            <a:off x="16019694" y="9284224"/>
            <a:ext cx="3965700" cy="954282"/>
            <a:chOff x="0" y="0"/>
            <a:chExt cx="5287600" cy="1272376"/>
          </a:xfrm>
        </p:grpSpPr>
        <p:sp>
          <p:nvSpPr>
            <p:cNvPr id="56" name="Freeform 56"/>
            <p:cNvSpPr/>
            <p:nvPr/>
          </p:nvSpPr>
          <p:spPr>
            <a:xfrm>
              <a:off x="0" y="0"/>
              <a:ext cx="5287645" cy="1272413"/>
            </a:xfrm>
            <a:custGeom>
              <a:avLst/>
              <a:gdLst/>
              <a:ahLst/>
              <a:cxnLst/>
              <a:rect l="l" t="t" r="r" b="b"/>
              <a:pathLst>
                <a:path w="5287645" h="1272413">
                  <a:moveTo>
                    <a:pt x="0" y="0"/>
                  </a:moveTo>
                  <a:lnTo>
                    <a:pt x="5287645" y="0"/>
                  </a:lnTo>
                  <a:lnTo>
                    <a:pt x="5287645" y="1272413"/>
                  </a:lnTo>
                  <a:lnTo>
                    <a:pt x="0" y="1272413"/>
                  </a:lnTo>
                  <a:close/>
                </a:path>
              </a:pathLst>
            </a:custGeom>
            <a:solidFill>
              <a:srgbClr val="5B9BD5"/>
            </a:solidFill>
          </p:spPr>
          <p:txBody>
            <a:bodyPr/>
            <a:lstStyle/>
            <a:p>
              <a:endParaRPr lang="zh-CN" altLang="en-US"/>
            </a:p>
          </p:txBody>
        </p:sp>
      </p:grpSp>
      <p:grpSp>
        <p:nvGrpSpPr>
          <p:cNvPr id="57" name="Group 57"/>
          <p:cNvGrpSpPr/>
          <p:nvPr/>
        </p:nvGrpSpPr>
        <p:grpSpPr>
          <a:xfrm>
            <a:off x="16452625" y="9076814"/>
            <a:ext cx="3490222" cy="1757216"/>
            <a:chOff x="0" y="0"/>
            <a:chExt cx="4653630" cy="2342955"/>
          </a:xfrm>
        </p:grpSpPr>
        <p:sp>
          <p:nvSpPr>
            <p:cNvPr id="58" name="Freeform 58"/>
            <p:cNvSpPr/>
            <p:nvPr/>
          </p:nvSpPr>
          <p:spPr>
            <a:xfrm>
              <a:off x="0" y="0"/>
              <a:ext cx="4531735" cy="1777044"/>
            </a:xfrm>
            <a:custGeom>
              <a:avLst/>
              <a:gdLst/>
              <a:ahLst/>
              <a:cxnLst/>
              <a:rect l="l" t="t" r="r" b="b"/>
              <a:pathLst>
                <a:path w="4531735" h="1777044">
                  <a:moveTo>
                    <a:pt x="0" y="0"/>
                  </a:moveTo>
                  <a:lnTo>
                    <a:pt x="4531735" y="0"/>
                  </a:lnTo>
                  <a:lnTo>
                    <a:pt x="4531735" y="1777044"/>
                  </a:lnTo>
                  <a:lnTo>
                    <a:pt x="0" y="1777044"/>
                  </a:lnTo>
                  <a:close/>
                </a:path>
              </a:pathLst>
            </a:custGeom>
            <a:solidFill>
              <a:srgbClr val="000000">
                <a:alpha val="0"/>
              </a:srgbClr>
            </a:solidFill>
          </p:spPr>
          <p:txBody>
            <a:bodyPr/>
            <a:lstStyle/>
            <a:p>
              <a:endParaRPr lang="zh-CN" altLang="en-US"/>
            </a:p>
          </p:txBody>
        </p:sp>
        <p:sp>
          <p:nvSpPr>
            <p:cNvPr id="59" name="TextBox 59"/>
            <p:cNvSpPr txBox="1"/>
            <p:nvPr/>
          </p:nvSpPr>
          <p:spPr>
            <a:xfrm>
              <a:off x="121895" y="489711"/>
              <a:ext cx="4531735" cy="1853244"/>
            </a:xfrm>
            <a:prstGeom prst="rect">
              <a:avLst/>
            </a:prstGeom>
          </p:spPr>
          <p:txBody>
            <a:bodyPr lIns="0" tIns="0" rIns="0" bIns="0" rtlCol="0" anchor="t"/>
            <a:lstStyle/>
            <a:p>
              <a:pPr algn="l">
                <a:lnSpc>
                  <a:spcPts val="5881"/>
                </a:lnSpc>
              </a:pPr>
              <a:r>
                <a:rPr lang="en-US" sz="4200" dirty="0">
                  <a:solidFill>
                    <a:srgbClr val="FFFFFF"/>
                  </a:solidFill>
                  <a:latin typeface="Gagalin"/>
                  <a:ea typeface="Gagalin"/>
                  <a:cs typeface="Gagalin"/>
                  <a:sym typeface="Gagalin"/>
                </a:rPr>
                <a:t>introduction</a:t>
              </a:r>
            </a:p>
          </p:txBody>
        </p:sp>
      </p:grpSp>
      <p:sp>
        <p:nvSpPr>
          <p:cNvPr id="60" name="AutoShape 60"/>
          <p:cNvSpPr/>
          <p:nvPr/>
        </p:nvSpPr>
        <p:spPr>
          <a:xfrm>
            <a:off x="10923187" y="27021275"/>
            <a:ext cx="9798191" cy="2048067"/>
          </a:xfrm>
          <a:prstGeom prst="rect">
            <a:avLst/>
          </a:prstGeom>
          <a:solidFill>
            <a:srgbClr val="D2DEEF"/>
          </a:solidFill>
        </p:spPr>
        <p:txBody>
          <a:bodyPr/>
          <a:lstStyle/>
          <a:p>
            <a:endParaRPr lang="zh-CN" altLang="en-US"/>
          </a:p>
        </p:txBody>
      </p:sp>
      <p:sp>
        <p:nvSpPr>
          <p:cNvPr id="61" name="AutoShape 61"/>
          <p:cNvSpPr/>
          <p:nvPr/>
        </p:nvSpPr>
        <p:spPr>
          <a:xfrm>
            <a:off x="10923187" y="26551166"/>
            <a:ext cx="4396612" cy="940218"/>
          </a:xfrm>
          <a:prstGeom prst="rect">
            <a:avLst/>
          </a:prstGeom>
          <a:solidFill>
            <a:srgbClr val="5B9BD5"/>
          </a:solidFill>
        </p:spPr>
        <p:txBody>
          <a:bodyPr/>
          <a:lstStyle/>
          <a:p>
            <a:endParaRPr lang="zh-CN" altLang="en-US"/>
          </a:p>
        </p:txBody>
      </p:sp>
      <p:sp>
        <p:nvSpPr>
          <p:cNvPr id="62" name="TextBox 62"/>
          <p:cNvSpPr txBox="1"/>
          <p:nvPr/>
        </p:nvSpPr>
        <p:spPr>
          <a:xfrm>
            <a:off x="11477111" y="27567584"/>
            <a:ext cx="9951028" cy="1538662"/>
          </a:xfrm>
          <a:prstGeom prst="rect">
            <a:avLst/>
          </a:prstGeom>
        </p:spPr>
        <p:txBody>
          <a:bodyPr lIns="0" tIns="0" rIns="0" bIns="0" rtlCol="0" anchor="t">
            <a:spAutoFit/>
          </a:bodyPr>
          <a:lstStyle/>
          <a:p>
            <a:pPr algn="l">
              <a:lnSpc>
                <a:spcPts val="3919"/>
              </a:lnSpc>
            </a:pPr>
            <a:r>
              <a:rPr lang="en-US" sz="2799">
                <a:solidFill>
                  <a:srgbClr val="000001"/>
                </a:solidFill>
                <a:latin typeface="Calibri (MS)"/>
                <a:ea typeface="Calibri (MS)"/>
                <a:cs typeface="Calibri (MS)"/>
                <a:sym typeface="Calibri (MS)"/>
              </a:rPr>
              <a:t>The code for this project is publicly available on GitHub:</a:t>
            </a:r>
          </a:p>
          <a:p>
            <a:pPr algn="l">
              <a:lnSpc>
                <a:spcPts val="3919"/>
              </a:lnSpc>
            </a:pPr>
            <a:r>
              <a:rPr lang="en-US" sz="2799" u="sng">
                <a:solidFill>
                  <a:srgbClr val="000001"/>
                </a:solidFill>
                <a:latin typeface="Calibri (MS)"/>
                <a:ea typeface="Calibri (MS)"/>
                <a:cs typeface="Calibri (MS)"/>
                <a:sym typeface="Calibri (MS)"/>
                <a:hlinkClick r:id="rId7" tooltip="https://github.com/FuzzAnything/SimpleFuzzAgent.git"/>
              </a:rPr>
              <a:t>https://github.com/FuzzAnything/SimpleFuzzAgent.git</a:t>
            </a:r>
          </a:p>
          <a:p>
            <a:pPr algn="l">
              <a:lnSpc>
                <a:spcPts val="3919"/>
              </a:lnSpc>
            </a:pPr>
            <a:endParaRPr lang="en-US" sz="2799" u="sng">
              <a:solidFill>
                <a:srgbClr val="000001"/>
              </a:solidFill>
              <a:latin typeface="Calibri (MS)"/>
              <a:ea typeface="Calibri (MS)"/>
              <a:cs typeface="Calibri (MS)"/>
              <a:sym typeface="Calibri (MS)"/>
              <a:hlinkClick r:id="rId7" tooltip="https://github.com/FuzzAnything/SimpleFuzzAgent.git"/>
            </a:endParaRPr>
          </a:p>
        </p:txBody>
      </p:sp>
      <p:sp>
        <p:nvSpPr>
          <p:cNvPr id="63" name="TextBox 63"/>
          <p:cNvSpPr txBox="1"/>
          <p:nvPr/>
        </p:nvSpPr>
        <p:spPr>
          <a:xfrm>
            <a:off x="11136404" y="26626925"/>
            <a:ext cx="4276811" cy="712499"/>
          </a:xfrm>
          <a:prstGeom prst="rect">
            <a:avLst/>
          </a:prstGeom>
        </p:spPr>
        <p:txBody>
          <a:bodyPr lIns="0" tIns="0" rIns="0" bIns="0" rtlCol="0" anchor="t">
            <a:spAutoFit/>
          </a:bodyPr>
          <a:lstStyle/>
          <a:p>
            <a:pPr algn="l">
              <a:lnSpc>
                <a:spcPts val="5880"/>
              </a:lnSpc>
              <a:spcBef>
                <a:spcPct val="0"/>
              </a:spcBef>
            </a:pPr>
            <a:r>
              <a:rPr lang="en-US" sz="4200">
                <a:solidFill>
                  <a:srgbClr val="FFFFFF"/>
                </a:solidFill>
                <a:latin typeface="Gagalin"/>
                <a:ea typeface="Gagalin"/>
                <a:cs typeface="Gagalin"/>
                <a:sym typeface="Gagalin"/>
              </a:rPr>
              <a:t>Code Repository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649</Words>
  <Application>Microsoft Office PowerPoint</Application>
  <PresentationFormat>自定义</PresentationFormat>
  <Paragraphs>37</Paragraphs>
  <Slides>1</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vt:i4>
      </vt:variant>
    </vt:vector>
  </HeadingPairs>
  <TitlesOfParts>
    <vt:vector size="7" baseType="lpstr">
      <vt:lpstr>Calibri (MS)</vt:lpstr>
      <vt:lpstr>Calibri</vt:lpstr>
      <vt:lpstr>Gagalin</vt:lpstr>
      <vt:lpstr>Calibri (MS) Bold</vt:lpstr>
      <vt:lpstr>Arial</vt:lpstr>
      <vt:lpstr>Office Theme</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EUREKA Poster.pptx.pptx</dc:title>
  <cp:lastModifiedBy>huang111@connect.hku.hk</cp:lastModifiedBy>
  <cp:revision>3</cp:revision>
  <dcterms:created xsi:type="dcterms:W3CDTF">2006-08-16T00:00:00Z</dcterms:created>
  <dcterms:modified xsi:type="dcterms:W3CDTF">2025-05-10T09:23:49Z</dcterms:modified>
  <dc:identifier>DAGnCBUpkzg</dc:identifier>
</cp:coreProperties>
</file>