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CF95A49-84DE-9D28-B7CC-403A6A010DB2}" name="Eddy Chun Ho Wong" initials="" userId="S::eddychw@hku.hk::89d0ed1c-3714-4552-837e-861820351cb5" providerId="AD"/>
  <p188:author id="{38221CC9-1F62-7D8A-2F67-32B602F7D110}" name="gmy6757@connect.hku.hk" initials="" userId="S::gmy6757@connect.hku.hk::3dfa7ad7-75f1-413a-9a1e-02423cfaf10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27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9882" autoAdjust="0"/>
    <p:restoredTop sz="94660"/>
  </p:normalViewPr>
  <p:slideViewPr>
    <p:cSldViewPr snapToGrid="0">
      <p:cViewPr>
        <p:scale>
          <a:sx n="59" d="100"/>
          <a:sy n="59" d="100"/>
        </p:scale>
        <p:origin x="752" y="-5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 altLang="zh-HK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A0A6B-B8E9-47E0-8C8E-D1E96DA4560C}" type="datetimeFigureOut">
              <a:rPr lang="zh-HK" altLang="en-US" smtClean="0"/>
              <a:t>7/5/2025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2E91-4AF8-4B65-A700-BEFCD664A7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36745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A0A6B-B8E9-47E0-8C8E-D1E96DA4560C}" type="datetimeFigureOut">
              <a:rPr lang="zh-HK" altLang="en-US" smtClean="0"/>
              <a:t>7/5/2025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2E91-4AF8-4B65-A700-BEFCD664A7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19945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A0A6B-B8E9-47E0-8C8E-D1E96DA4560C}" type="datetimeFigureOut">
              <a:rPr lang="zh-HK" altLang="en-US" smtClean="0"/>
              <a:t>7/5/2025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2E91-4AF8-4B65-A700-BEFCD664A7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299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A0A6B-B8E9-47E0-8C8E-D1E96DA4560C}" type="datetimeFigureOut">
              <a:rPr lang="zh-HK" altLang="en-US" smtClean="0"/>
              <a:t>7/5/2025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2E91-4AF8-4B65-A700-BEFCD664A7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97113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A0A6B-B8E9-47E0-8C8E-D1E96DA4560C}" type="datetimeFigureOut">
              <a:rPr lang="zh-HK" altLang="en-US" smtClean="0"/>
              <a:t>7/5/2025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2E91-4AF8-4B65-A700-BEFCD664A7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86536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A0A6B-B8E9-47E0-8C8E-D1E96DA4560C}" type="datetimeFigureOut">
              <a:rPr lang="zh-HK" altLang="en-US" smtClean="0"/>
              <a:t>7/5/2025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2E91-4AF8-4B65-A700-BEFCD664A7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30349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A0A6B-B8E9-47E0-8C8E-D1E96DA4560C}" type="datetimeFigureOut">
              <a:rPr lang="zh-HK" altLang="en-US" smtClean="0"/>
              <a:t>7/5/2025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2E91-4AF8-4B65-A700-BEFCD664A7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721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A0A6B-B8E9-47E0-8C8E-D1E96DA4560C}" type="datetimeFigureOut">
              <a:rPr lang="zh-HK" altLang="en-US" smtClean="0"/>
              <a:t>7/5/2025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2E91-4AF8-4B65-A700-BEFCD664A7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1141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A0A6B-B8E9-47E0-8C8E-D1E96DA4560C}" type="datetimeFigureOut">
              <a:rPr lang="zh-HK" altLang="en-US" smtClean="0"/>
              <a:t>7/5/2025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2E91-4AF8-4B65-A700-BEFCD664A7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05077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A0A6B-B8E9-47E0-8C8E-D1E96DA4560C}" type="datetimeFigureOut">
              <a:rPr lang="zh-HK" altLang="en-US" smtClean="0"/>
              <a:t>7/5/2025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2E91-4AF8-4B65-A700-BEFCD664A7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6551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 altLang="zh-HK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A0A6B-B8E9-47E0-8C8E-D1E96DA4560C}" type="datetimeFigureOut">
              <a:rPr lang="zh-HK" altLang="en-US" smtClean="0"/>
              <a:t>7/5/2025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2E91-4AF8-4B65-A700-BEFCD664A7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66396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A0A6B-B8E9-47E0-8C8E-D1E96DA4560C}" type="datetimeFigureOut">
              <a:rPr lang="zh-HK" altLang="en-US" smtClean="0"/>
              <a:t>7/5/2025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02E91-4AF8-4B65-A700-BEFCD664A7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43322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6ADB3597-DE79-A35F-AD00-3AE3012CB7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5804" y="0"/>
            <a:ext cx="30446817" cy="43952505"/>
          </a:xfrm>
          <a:prstGeom prst="rect">
            <a:avLst/>
          </a:prstGeom>
        </p:spPr>
      </p:pic>
      <p:sp>
        <p:nvSpPr>
          <p:cNvPr id="10" name="Text Box 2">
            <a:extLst>
              <a:ext uri="{FF2B5EF4-FFF2-40B4-BE49-F238E27FC236}">
                <a16:creationId xmlns:a16="http://schemas.microsoft.com/office/drawing/2014/main" id="{D78E8755-ED51-3D40-FB2B-A51E6BEE2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8828" y="7085531"/>
            <a:ext cx="25591293" cy="9185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723900" indent="-571500" algn="just">
              <a:buFont typeface="Arial" panose="020B0604020202020204" pitchFamily="34" charset="0"/>
              <a:buChar char="•"/>
            </a:pPr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Childhood Apraxia of Speech</a:t>
            </a:r>
            <a:r>
              <a:rPr lang="en-US" altLang="zh-CN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: </a:t>
            </a:r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</a:t>
            </a:r>
            <a:r>
              <a:rPr lang="en-US" altLang="zh-CN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pediatric motor speech disorder.</a:t>
            </a:r>
          </a:p>
          <a:p>
            <a:pPr marL="723900" indent="-571500" algn="just">
              <a:buFont typeface="Arial" panose="020B0604020202020204" pitchFamily="34" charset="0"/>
              <a:buChar char="•"/>
            </a:pPr>
            <a:r>
              <a:rPr lang="en-US" altLang="zh-TW" sz="40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Syllable segregation (SS)</a:t>
            </a:r>
            <a:r>
              <a:rPr lang="en-US" altLang="zh-CN" sz="40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:</a:t>
            </a:r>
            <a:r>
              <a:rPr lang="zh-TW" altLang="en-US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Inappropriate</a:t>
            </a:r>
            <a:r>
              <a:rPr lang="en-US" altLang="zh-TW" sz="40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pauses between syllables during speech production. It is a defini</a:t>
            </a:r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tive feature of CAS.</a:t>
            </a:r>
          </a:p>
          <a:p>
            <a:pPr marL="723900" indent="-571500" algn="just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SS has been reported in English speakers with CAS, but it is unclear whether SS can be found in Cantonese-speaking children with CAS. </a:t>
            </a:r>
            <a:endParaRPr lang="en-US" altLang="zh-TW" sz="40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723900" indent="-571500" algn="just">
              <a:buFont typeface="Arial" panose="020B0604020202020204" pitchFamily="34" charset="0"/>
              <a:buChar char="•"/>
            </a:pPr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Investigating whether SS can be perceptually and acoustically identified between CAS and non-CAS children thus provides valuable answers for the reliability of such diagnosis of CAS based on SS in Cantonese.</a:t>
            </a:r>
          </a:p>
          <a:p>
            <a:pPr marL="723900" indent="-571500" algn="just">
              <a:buFont typeface="Arial" panose="020B0604020202020204" pitchFamily="34" charset="0"/>
              <a:buChar char="•"/>
            </a:pPr>
            <a:r>
              <a:rPr lang="en-US" altLang="zh-TW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Study</a:t>
            </a:r>
            <a:r>
              <a:rPr lang="zh-TW" altLang="en-US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aim: To investigate SS in Cantonese-speaking preschool</a:t>
            </a:r>
            <a:r>
              <a:rPr lang="zh-TW" altLang="en-US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children</a:t>
            </a:r>
            <a:r>
              <a:rPr lang="zh-TW" altLang="en-US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with</a:t>
            </a:r>
            <a:r>
              <a:rPr lang="zh-TW" altLang="en-US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and</a:t>
            </a:r>
            <a:r>
              <a:rPr lang="zh-TW" altLang="en-US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without</a:t>
            </a:r>
            <a:r>
              <a:rPr lang="zh-TW" altLang="en-US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CAS</a:t>
            </a:r>
            <a:r>
              <a:rPr lang="zh-TW" altLang="en-US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using</a:t>
            </a:r>
            <a:r>
              <a:rPr lang="zh-TW" altLang="en-US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acoustic</a:t>
            </a:r>
            <a:r>
              <a:rPr lang="zh-TW" altLang="en-US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and</a:t>
            </a:r>
            <a:r>
              <a:rPr lang="zh-TW" altLang="en-US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perceptual</a:t>
            </a:r>
            <a:r>
              <a:rPr lang="zh-TW" altLang="en-US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methods.</a:t>
            </a:r>
            <a:endParaRPr lang="zh-TW" sz="4000" b="1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BB172ED-DEB4-53B6-B370-518066694C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425217"/>
              </p:ext>
            </p:extLst>
          </p:nvPr>
        </p:nvGraphicFramePr>
        <p:xfrm>
          <a:off x="12254173" y="584286"/>
          <a:ext cx="17314749" cy="235032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4197259">
                  <a:extLst>
                    <a:ext uri="{9D8B030D-6E8A-4147-A177-3AD203B41FA5}">
                      <a16:colId xmlns:a16="http://schemas.microsoft.com/office/drawing/2014/main" val="3041976330"/>
                    </a:ext>
                  </a:extLst>
                </a:gridCol>
                <a:gridCol w="3200938">
                  <a:extLst>
                    <a:ext uri="{9D8B030D-6E8A-4147-A177-3AD203B41FA5}">
                      <a16:colId xmlns:a16="http://schemas.microsoft.com/office/drawing/2014/main" val="297795574"/>
                    </a:ext>
                  </a:extLst>
                </a:gridCol>
                <a:gridCol w="3991635">
                  <a:extLst>
                    <a:ext uri="{9D8B030D-6E8A-4147-A177-3AD203B41FA5}">
                      <a16:colId xmlns:a16="http://schemas.microsoft.com/office/drawing/2014/main" val="661242991"/>
                    </a:ext>
                  </a:extLst>
                </a:gridCol>
                <a:gridCol w="5924917">
                  <a:extLst>
                    <a:ext uri="{9D8B030D-6E8A-4147-A177-3AD203B41FA5}">
                      <a16:colId xmlns:a16="http://schemas.microsoft.com/office/drawing/2014/main" val="1560458907"/>
                    </a:ext>
                  </a:extLst>
                </a:gridCol>
              </a:tblGrid>
              <a:tr h="783443">
                <a:tc gridSpan="4">
                  <a:txBody>
                    <a:bodyPr/>
                    <a:lstStyle/>
                    <a:p>
                      <a:r>
                        <a:rPr lang="en-HK" sz="3600" dirty="0">
                          <a:effectLst/>
                        </a:rPr>
                        <a:t>Eureka Project Title &amp; ID</a:t>
                      </a:r>
                      <a:endParaRPr lang="zh-TW" sz="48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91406"/>
                  </a:ext>
                </a:extLst>
              </a:tr>
              <a:tr h="783443">
                <a:tc>
                  <a:txBody>
                    <a:bodyPr/>
                    <a:lstStyle/>
                    <a:p>
                      <a:r>
                        <a:rPr lang="en-HK" sz="3600">
                          <a:effectLst/>
                        </a:rPr>
                        <a:t>Student Name:</a:t>
                      </a:r>
                      <a:endParaRPr lang="zh-TW" sz="4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HK" sz="3600" dirty="0">
                          <a:effectLst/>
                        </a:rPr>
                        <a:t> Gao MingYang</a:t>
                      </a:r>
                      <a:endParaRPr lang="zh-TW" sz="48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HK" sz="3600" dirty="0">
                          <a:effectLst/>
                        </a:rPr>
                        <a:t>Project Mentor:</a:t>
                      </a:r>
                      <a:endParaRPr lang="zh-TW" sz="48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HK" sz="3600" dirty="0">
                          <a:effectLst/>
                        </a:rPr>
                        <a:t> </a:t>
                      </a:r>
                      <a:r>
                        <a:rPr lang="en-US" altLang="zh-TW" sz="3600" dirty="0">
                          <a:effectLst/>
                        </a:rPr>
                        <a:t>Prof.</a:t>
                      </a:r>
                      <a:r>
                        <a:rPr lang="zh-TW" altLang="en-US" sz="3600" dirty="0">
                          <a:effectLst/>
                        </a:rPr>
                        <a:t> </a:t>
                      </a:r>
                      <a:r>
                        <a:rPr lang="en-US" altLang="zh-TW" sz="3600" dirty="0">
                          <a:effectLst/>
                        </a:rPr>
                        <a:t>Eddy</a:t>
                      </a:r>
                      <a:r>
                        <a:rPr lang="zh-TW" altLang="en-US" sz="3600" dirty="0">
                          <a:effectLst/>
                        </a:rPr>
                        <a:t> </a:t>
                      </a:r>
                      <a:r>
                        <a:rPr lang="en-US" altLang="zh-TW" sz="3600" dirty="0">
                          <a:effectLst/>
                        </a:rPr>
                        <a:t>C.</a:t>
                      </a:r>
                      <a:r>
                        <a:rPr lang="zh-TW" altLang="en-US" sz="3600" dirty="0">
                          <a:effectLst/>
                        </a:rPr>
                        <a:t> </a:t>
                      </a:r>
                      <a:r>
                        <a:rPr lang="en-US" altLang="zh-TW" sz="3600" dirty="0">
                          <a:effectLst/>
                        </a:rPr>
                        <a:t>H.</a:t>
                      </a:r>
                      <a:r>
                        <a:rPr lang="zh-TW" altLang="en-US" sz="3600" dirty="0">
                          <a:effectLst/>
                        </a:rPr>
                        <a:t> </a:t>
                      </a:r>
                      <a:r>
                        <a:rPr lang="en-US" altLang="zh-TW" sz="3600" dirty="0">
                          <a:effectLst/>
                        </a:rPr>
                        <a:t>Wong</a:t>
                      </a:r>
                      <a:endParaRPr lang="zh-TW" sz="48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4848799"/>
                  </a:ext>
                </a:extLst>
              </a:tr>
              <a:tr h="783443">
                <a:tc>
                  <a:txBody>
                    <a:bodyPr/>
                    <a:lstStyle/>
                    <a:p>
                      <a:r>
                        <a:rPr lang="en-HK" sz="3600">
                          <a:effectLst/>
                        </a:rPr>
                        <a:t>Major:</a:t>
                      </a:r>
                      <a:endParaRPr lang="zh-TW" sz="4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HK" sz="3600" dirty="0">
                          <a:effectLst/>
                        </a:rPr>
                        <a:t> Statistics</a:t>
                      </a:r>
                      <a:endParaRPr lang="zh-TW" sz="48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HK" sz="3600" dirty="0">
                          <a:effectLst/>
                        </a:rPr>
                        <a:t>Department:</a:t>
                      </a:r>
                      <a:endParaRPr lang="zh-TW" sz="48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HK" sz="3600" dirty="0">
                          <a:effectLst/>
                        </a:rPr>
                        <a:t>Science </a:t>
                      </a:r>
                      <a:endParaRPr lang="zh-TW" sz="48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5658098"/>
                  </a:ext>
                </a:extLst>
              </a:tr>
            </a:tbl>
          </a:graphicData>
        </a:graphic>
      </p:graphicFrame>
      <p:sp>
        <p:nvSpPr>
          <p:cNvPr id="3" name="Text Box 2">
            <a:extLst>
              <a:ext uri="{FF2B5EF4-FFF2-40B4-BE49-F238E27FC236}">
                <a16:creationId xmlns:a16="http://schemas.microsoft.com/office/drawing/2014/main" id="{2B054EEE-F467-E4A2-7F2E-8722CB945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4961" y="3640793"/>
            <a:ext cx="26600567" cy="129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152400" algn="ctr"/>
            <a:r>
              <a:rPr lang="en-US" altLang="zh-TW" sz="7200" b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Syllable Segregation in Cantonese-speaking Preschool Children</a:t>
            </a:r>
            <a:r>
              <a:rPr lang="zh-CN" altLang="en-US" sz="72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CN" sz="72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With and Without CAS</a:t>
            </a:r>
            <a:endParaRPr lang="en-US" altLang="zh-TW" sz="7200" b="1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 algn="ctr"/>
            <a:r>
              <a:rPr lang="en-US" altLang="zh-TW" sz="7200" b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endParaRPr lang="zh-TW" sz="7200" b="1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53C02D23-6882-6B7A-F8BC-1288841EF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9601" y="6555702"/>
            <a:ext cx="3805886" cy="972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152400"/>
            <a:endParaRPr lang="zh-TW" sz="54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17DD57B4-3640-B98E-F433-8C426F92FB89}"/>
              </a:ext>
            </a:extLst>
          </p:cNvPr>
          <p:cNvSpPr/>
          <p:nvPr/>
        </p:nvSpPr>
        <p:spPr>
          <a:xfrm>
            <a:off x="2529599" y="5858127"/>
            <a:ext cx="25591293" cy="108467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000" b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Introduction</a:t>
            </a:r>
            <a:endParaRPr lang="zh-TW" sz="1400" b="1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algn="ctr"/>
            <a:endParaRPr lang="en-CN" sz="1400" b="1" dirty="0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82E2EFAA-2065-BC52-E9F0-BA930DF1609B}"/>
              </a:ext>
            </a:extLst>
          </p:cNvPr>
          <p:cNvSpPr/>
          <p:nvPr/>
        </p:nvSpPr>
        <p:spPr>
          <a:xfrm>
            <a:off x="2529599" y="12895916"/>
            <a:ext cx="12608007" cy="108467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N" sz="6000" b="1" dirty="0"/>
              <a:t>Research Questions and Hypotheses</a:t>
            </a:r>
          </a:p>
        </p:txBody>
      </p:sp>
      <p:sp>
        <p:nvSpPr>
          <p:cNvPr id="14" name="Text Box 2">
            <a:extLst>
              <a:ext uri="{FF2B5EF4-FFF2-40B4-BE49-F238E27FC236}">
                <a16:creationId xmlns:a16="http://schemas.microsoft.com/office/drawing/2014/main" id="{4E36FEE8-28D9-5928-EA82-5E0AE485CC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9599" y="14234723"/>
            <a:ext cx="12608006" cy="9387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152400"/>
            <a:r>
              <a:rPr lang="en-US" altLang="zh-TW" sz="4000" b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Hypotheses 1:</a:t>
            </a:r>
            <a:r>
              <a:rPr lang="en-US" altLang="zh-TW" sz="40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</a:p>
          <a:p>
            <a:pPr marL="152400"/>
            <a:r>
              <a:rPr lang="en-US" altLang="zh-TW" sz="40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There exists a significant difference in the </a:t>
            </a:r>
            <a:r>
              <a:rPr lang="en-US" altLang="zh-TW" sz="4000" b="1" dirty="0">
                <a:solidFill>
                  <a:srgbClr val="E32738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acoustic durations</a:t>
            </a:r>
            <a:r>
              <a:rPr lang="en-US" altLang="zh-TW" sz="40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b="1" dirty="0">
                <a:solidFill>
                  <a:srgbClr val="E32738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between syllables </a:t>
            </a:r>
            <a:r>
              <a:rPr lang="en-US" altLang="zh-TW" sz="40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among</a:t>
            </a:r>
            <a:r>
              <a:rPr lang="en-US" altLang="zh-TW" sz="4000" b="1" dirty="0">
                <a:solidFill>
                  <a:srgbClr val="E32738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children with and without CAS.</a:t>
            </a:r>
          </a:p>
          <a:p>
            <a:pPr marL="152400"/>
            <a:r>
              <a:rPr lang="en-US" altLang="zh-TW" sz="4000" b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Hypotheses 2:</a:t>
            </a:r>
            <a:r>
              <a:rPr lang="en-US" altLang="zh-TW" sz="40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</a:p>
          <a:p>
            <a:pPr marL="152400"/>
            <a:r>
              <a:rPr lang="en-US" altLang="zh-TW" sz="40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There exists a significant difference in the </a:t>
            </a:r>
            <a:r>
              <a:rPr lang="en-US" altLang="zh-TW" sz="4000" b="1" dirty="0">
                <a:solidFill>
                  <a:srgbClr val="E32738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perceptual scores </a:t>
            </a:r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of</a:t>
            </a:r>
            <a:r>
              <a:rPr lang="en-US" altLang="zh-TW" sz="4000" b="1" dirty="0">
                <a:solidFill>
                  <a:srgbClr val="E32738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SS between children with and without CAS.</a:t>
            </a:r>
          </a:p>
          <a:p>
            <a:pPr marL="152400"/>
            <a:r>
              <a:rPr lang="en-US" altLang="zh-TW" sz="4000" b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Hypotheses 3:</a:t>
            </a:r>
          </a:p>
          <a:p>
            <a:pPr marL="152400"/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The acoustic and perceptual </a:t>
            </a:r>
            <a:r>
              <a:rPr lang="en-US" altLang="zh-TW" sz="4000" b="1" dirty="0">
                <a:solidFill>
                  <a:srgbClr val="E32738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measures</a:t>
            </a:r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are consistent.</a:t>
            </a:r>
            <a:r>
              <a:rPr lang="en-US" altLang="zh-TW" sz="40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</a:p>
          <a:p>
            <a:pPr marL="152400"/>
            <a:endParaRPr lang="en-US" altLang="zh-TW" sz="40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/>
            <a:r>
              <a:rPr lang="en-US" altLang="zh-TW" sz="40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</a:p>
          <a:p>
            <a:pPr marL="152400"/>
            <a:endParaRPr lang="zh-TW" sz="4000" b="1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1B297E2B-BF6B-F572-5432-B18F4626DBBC}"/>
              </a:ext>
            </a:extLst>
          </p:cNvPr>
          <p:cNvSpPr/>
          <p:nvPr/>
        </p:nvSpPr>
        <p:spPr>
          <a:xfrm>
            <a:off x="2350003" y="20206871"/>
            <a:ext cx="12608007" cy="108467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N" sz="6000" b="1" dirty="0"/>
              <a:t>Methodology</a:t>
            </a: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BDDA6644-0B8A-CF85-BCF8-33BB90CEF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2603" y="21680625"/>
            <a:ext cx="12925003" cy="13547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152400"/>
            <a:endParaRPr lang="en-US" altLang="zh-TW" sz="4000" b="1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/>
            <a:endParaRPr lang="en-US" altLang="zh-TW" sz="4000" b="1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/>
            <a:endParaRPr lang="en-US" altLang="zh-TW" sz="4000" b="1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/>
            <a:endParaRPr lang="en-US" altLang="zh-TW" sz="4000" b="1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/>
            <a:endParaRPr lang="en-US" altLang="zh-TW" sz="4000" b="1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/>
            <a:endParaRPr lang="en-US" altLang="zh-TW" sz="4000" b="1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/>
            <a:endParaRPr lang="en-US" altLang="zh-TW" sz="4000" b="1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/>
            <a:endParaRPr lang="en-US" altLang="zh-TW" sz="4000" b="1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/>
            <a:endParaRPr lang="en-US" altLang="zh-TW" sz="40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/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Each participant produced 9 multisyllabic words on</a:t>
            </a:r>
            <a:r>
              <a:rPr lang="zh-TW" altLang="en-US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Cantonese Oral and Speech Motor Assessment</a:t>
            </a:r>
          </a:p>
          <a:p>
            <a:pPr marL="152400"/>
            <a:r>
              <a:rPr lang="en-US" altLang="zh-CN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COSMA</a:t>
            </a:r>
            <a:r>
              <a:rPr lang="en-US" altLang="zh-CN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r>
              <a:rPr lang="zh-TW" altLang="en-US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(Wong</a:t>
            </a:r>
            <a:r>
              <a:rPr lang="zh-TW" altLang="en-US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et</a:t>
            </a:r>
            <a:r>
              <a:rPr lang="zh-TW" altLang="en-US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al.,</a:t>
            </a:r>
            <a:r>
              <a:rPr lang="zh-TW" altLang="en-US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2023), resulting in </a:t>
            </a:r>
            <a:r>
              <a:rPr lang="en-US" altLang="zh-TW" sz="4000" b="1" dirty="0">
                <a:solidFill>
                  <a:srgbClr val="E32738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21 possible between-syllable intervals</a:t>
            </a:r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.</a:t>
            </a:r>
          </a:p>
          <a:p>
            <a:pPr marL="152400"/>
            <a:endParaRPr lang="en-US" altLang="zh-TW" sz="4000" b="1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/>
            <a:r>
              <a:rPr lang="en-US" altLang="zh-TW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Perceptual judgment: </a:t>
            </a:r>
          </a:p>
          <a:p>
            <a:pPr marL="152400"/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 binary scoring system (1 = exist SS and 0 =</a:t>
            </a:r>
            <a:r>
              <a:rPr lang="zh-TW" altLang="en-US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absence</a:t>
            </a:r>
            <a:r>
              <a:rPr lang="zh-TW" altLang="en-US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of</a:t>
            </a:r>
            <a:r>
              <a:rPr lang="zh-TW" altLang="en-US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SS) was used. The possible </a:t>
            </a:r>
            <a:r>
              <a:rPr lang="en-US" altLang="zh-TW" sz="4000" b="1" dirty="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minimum and maximum scores were 0 and 21</a:t>
            </a:r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respectively.  </a:t>
            </a:r>
          </a:p>
          <a:p>
            <a:pPr marL="152400"/>
            <a:endParaRPr lang="en-US" altLang="zh-TW" sz="4000" b="1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/>
            <a:r>
              <a:rPr lang="en-US" altLang="zh-TW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</a:t>
            </a:r>
            <a:r>
              <a:rPr lang="en-US" altLang="zh-TW" sz="4000" b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co</a:t>
            </a:r>
            <a:r>
              <a:rPr lang="en-US" altLang="zh-TW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ustic analysis: </a:t>
            </a:r>
          </a:p>
          <a:p>
            <a:pPr marL="152400"/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SS</a:t>
            </a:r>
            <a:r>
              <a:rPr lang="en-US" altLang="zh-TW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was identified based on waveforms using Praat. The </a:t>
            </a:r>
            <a:r>
              <a:rPr lang="en-US" altLang="zh-TW" sz="4000" b="1" dirty="0">
                <a:solidFill>
                  <a:srgbClr val="E32738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duration</a:t>
            </a:r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of possible</a:t>
            </a:r>
            <a:r>
              <a:rPr lang="zh-TW" altLang="en-US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SS was subsequently generated using </a:t>
            </a:r>
            <a:r>
              <a:rPr lang="en-US" altLang="zh-TW" sz="4000" i="1" dirty="0" err="1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Praat</a:t>
            </a:r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script.</a:t>
            </a:r>
          </a:p>
          <a:p>
            <a:pPr marL="152400"/>
            <a:endParaRPr lang="en-US" altLang="zh-TW" sz="40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/>
            <a:r>
              <a:rPr lang="en-US" altLang="zh-TW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Statistical analysis:</a:t>
            </a:r>
          </a:p>
          <a:p>
            <a:pPr marL="152400"/>
            <a:endParaRPr lang="en-US" altLang="zh-TW" sz="40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/>
            <a:endParaRPr lang="en-US" altLang="zh-TW" sz="40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CB0FDDD0-0A60-A61B-5740-F8BBD817A323}"/>
              </a:ext>
            </a:extLst>
          </p:cNvPr>
          <p:cNvGrpSpPr/>
          <p:nvPr/>
        </p:nvGrpSpPr>
        <p:grpSpPr>
          <a:xfrm>
            <a:off x="2258047" y="21913782"/>
            <a:ext cx="12468454" cy="4629900"/>
            <a:chOff x="2330311" y="25704011"/>
            <a:chExt cx="12468454" cy="4629900"/>
          </a:xfrm>
        </p:grpSpPr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8E7F5CC5-CD46-FE91-C0EB-0D1133BF9A93}"/>
                </a:ext>
              </a:extLst>
            </p:cNvPr>
            <p:cNvSpPr/>
            <p:nvPr/>
          </p:nvSpPr>
          <p:spPr>
            <a:xfrm>
              <a:off x="6571184" y="25704011"/>
              <a:ext cx="4165648" cy="103358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N" sz="4400" b="1" dirty="0"/>
                <a:t>94 </a:t>
              </a:r>
              <a:r>
                <a:rPr lang="en-HK" sz="4400" b="1" dirty="0"/>
                <a:t>children</a:t>
              </a:r>
              <a:endParaRPr lang="en-CN" sz="4400" b="1" dirty="0"/>
            </a:p>
          </p:txBody>
        </p:sp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718AAD68-3627-3072-5A5B-BA21EF1A40E2}"/>
                </a:ext>
              </a:extLst>
            </p:cNvPr>
            <p:cNvSpPr/>
            <p:nvPr/>
          </p:nvSpPr>
          <p:spPr>
            <a:xfrm>
              <a:off x="2330311" y="28615723"/>
              <a:ext cx="3855386" cy="1718188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N" sz="4000" b="1" dirty="0"/>
                <a:t> </a:t>
              </a:r>
              <a:r>
                <a:rPr lang="en-CN" sz="3600" b="1" dirty="0"/>
                <a:t>TD Group </a:t>
              </a:r>
            </a:p>
            <a:p>
              <a:pPr algn="ctr"/>
              <a:r>
                <a:rPr lang="en-US" altLang="zh-TW" sz="3600" b="1" dirty="0"/>
                <a:t>N</a:t>
              </a:r>
              <a:r>
                <a:rPr lang="zh-TW" altLang="en-US" sz="3600" b="1" dirty="0"/>
                <a:t> </a:t>
              </a:r>
              <a:r>
                <a:rPr lang="en-US" altLang="zh-TW" sz="3600" b="1" dirty="0"/>
                <a:t>=</a:t>
              </a:r>
              <a:r>
                <a:rPr lang="zh-TW" altLang="en-US" sz="3600" b="1" dirty="0"/>
                <a:t> </a:t>
              </a:r>
              <a:r>
                <a:rPr lang="en-CN" sz="3600" b="1" dirty="0"/>
                <a:t>67</a:t>
              </a:r>
              <a:endParaRPr lang="en-CN" sz="4000" b="1" dirty="0"/>
            </a:p>
          </p:txBody>
        </p:sp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id="{3480E0A2-5BB0-6D49-3854-42DFD0424DDC}"/>
                </a:ext>
              </a:extLst>
            </p:cNvPr>
            <p:cNvSpPr/>
            <p:nvPr/>
          </p:nvSpPr>
          <p:spPr>
            <a:xfrm>
              <a:off x="6636844" y="28615723"/>
              <a:ext cx="3855386" cy="1710791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N" sz="2800" b="1" dirty="0"/>
                <a:t>Speech</a:t>
              </a:r>
              <a:r>
                <a:rPr lang="zh-TW" altLang="en-US" sz="2800" b="1" dirty="0"/>
                <a:t> </a:t>
              </a:r>
              <a:r>
                <a:rPr lang="en-US" altLang="zh-TW" sz="2800" b="1" dirty="0"/>
                <a:t>Sound</a:t>
              </a:r>
              <a:r>
                <a:rPr lang="en-CN" sz="2800" b="1" dirty="0"/>
                <a:t> Disorders </a:t>
              </a:r>
              <a:r>
                <a:rPr lang="en-HK" sz="2800" b="1" dirty="0"/>
                <a:t>(SSD) Group</a:t>
              </a:r>
              <a:r>
                <a:rPr lang="en-CN" sz="2800" b="1" dirty="0"/>
                <a:t> </a:t>
              </a:r>
            </a:p>
            <a:p>
              <a:pPr algn="ctr"/>
              <a:r>
                <a:rPr lang="en-US" altLang="zh-TW" sz="2800" b="1" dirty="0"/>
                <a:t>N</a:t>
              </a:r>
              <a:r>
                <a:rPr lang="zh-TW" altLang="en-US" sz="2800" b="1" dirty="0"/>
                <a:t> </a:t>
              </a:r>
              <a:r>
                <a:rPr lang="en-US" altLang="zh-TW" sz="2800" b="1" dirty="0"/>
                <a:t>=</a:t>
              </a:r>
              <a:r>
                <a:rPr lang="zh-TW" altLang="en-US" sz="2800" b="1" dirty="0"/>
                <a:t> </a:t>
              </a:r>
              <a:r>
                <a:rPr lang="en-CN" sz="2800" b="1" dirty="0"/>
                <a:t>24</a:t>
              </a:r>
            </a:p>
          </p:txBody>
        </p:sp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99DC8F5E-BB83-1D26-6917-78CCFB1E1F1F}"/>
                </a:ext>
              </a:extLst>
            </p:cNvPr>
            <p:cNvSpPr/>
            <p:nvPr/>
          </p:nvSpPr>
          <p:spPr>
            <a:xfrm>
              <a:off x="10943379" y="28608324"/>
              <a:ext cx="3855386" cy="171818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N" sz="3600" b="1" dirty="0"/>
                <a:t>CAS Group</a:t>
              </a:r>
            </a:p>
            <a:p>
              <a:pPr algn="ctr"/>
              <a:r>
                <a:rPr lang="en-US" altLang="zh-TW" sz="3600" b="1" dirty="0"/>
                <a:t>N</a:t>
              </a:r>
              <a:r>
                <a:rPr lang="zh-TW" altLang="en-US" sz="3600" b="1" dirty="0"/>
                <a:t> </a:t>
              </a:r>
              <a:r>
                <a:rPr lang="en-US" altLang="zh-TW" sz="3600" b="1" dirty="0"/>
                <a:t>=</a:t>
              </a:r>
              <a:r>
                <a:rPr lang="zh-TW" altLang="en-US" sz="3600" b="1" dirty="0"/>
                <a:t> </a:t>
              </a:r>
              <a:r>
                <a:rPr lang="en-CN" sz="3600" b="1" dirty="0"/>
                <a:t>6</a:t>
              </a:r>
            </a:p>
          </p:txBody>
        </p:sp>
      </p:grp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09C009DC-9E09-D224-C70D-C76B6F1D6060}"/>
              </a:ext>
            </a:extLst>
          </p:cNvPr>
          <p:cNvSpPr/>
          <p:nvPr/>
        </p:nvSpPr>
        <p:spPr>
          <a:xfrm>
            <a:off x="15725200" y="31478073"/>
            <a:ext cx="12608007" cy="108467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000" b="1" dirty="0"/>
              <a:t>Discussion and Future investigations</a:t>
            </a:r>
            <a:endParaRPr lang="en-CN" sz="6000" b="1" dirty="0"/>
          </a:p>
        </p:txBody>
      </p:sp>
      <p:sp>
        <p:nvSpPr>
          <p:cNvPr id="28" name="Text Box 2">
            <a:extLst>
              <a:ext uri="{FF2B5EF4-FFF2-40B4-BE49-F238E27FC236}">
                <a16:creationId xmlns:a16="http://schemas.microsoft.com/office/drawing/2014/main" id="{BD700D14-511F-72CA-426E-59ACFA33E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09157" y="17392472"/>
            <a:ext cx="12608006" cy="9387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152400"/>
            <a:endParaRPr lang="en-US" altLang="zh-TW" sz="4000" b="1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/>
            <a:r>
              <a:rPr lang="en-US" altLang="zh-TW" sz="4000" b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Perceptual Scores</a:t>
            </a:r>
          </a:p>
          <a:p>
            <a:pPr marL="152400"/>
            <a:r>
              <a:rPr lang="en-US" altLang="zh-TW" sz="4000" b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Kruskal Wallis </a:t>
            </a:r>
            <a:r>
              <a:rPr lang="en-US" altLang="zh-TW" sz="4000" b="1" i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H</a:t>
            </a:r>
            <a:r>
              <a:rPr lang="en-US" altLang="zh-TW" sz="4000" b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-Test:</a:t>
            </a:r>
            <a:r>
              <a:rPr lang="zh-TW" altLang="en-US" sz="4000" b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b="1" i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H</a:t>
            </a:r>
            <a:r>
              <a:rPr lang="en-US" altLang="zh-TW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(2)</a:t>
            </a:r>
            <a:r>
              <a:rPr lang="zh-TW" altLang="en-US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= 41.414,</a:t>
            </a:r>
            <a:r>
              <a:rPr lang="zh-TW" altLang="en-US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</a:t>
            </a:r>
            <a:r>
              <a:rPr lang="en-US" altLang="zh-TW" sz="4000" b="1" i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p</a:t>
            </a:r>
            <a:r>
              <a:rPr lang="zh-TW" altLang="en-US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&lt;</a:t>
            </a:r>
            <a:r>
              <a:rPr lang="zh-TW" altLang="en-US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.05</a:t>
            </a:r>
            <a:endParaRPr lang="en-US" altLang="zh-TW" sz="4000" b="1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/>
            <a:endParaRPr lang="en-US" altLang="zh-TW" sz="4000" b="1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/>
            <a:endParaRPr lang="en-US" altLang="zh-TW" sz="4000" b="1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/>
            <a:endParaRPr lang="en-US" altLang="zh-TW" sz="4000" b="1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/>
            <a:endParaRPr lang="en-US" altLang="zh-TW" sz="4000" b="1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/>
            <a:endParaRPr lang="en-US" altLang="zh-TW" sz="4000" b="1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/>
            <a:endParaRPr lang="en-US" altLang="zh-TW" sz="4000" b="1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/>
            <a:endParaRPr lang="en-US" altLang="zh-TW" sz="4000" b="1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/>
            <a:endParaRPr lang="en-US" altLang="zh-TW" sz="4000" b="1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/>
            <a:r>
              <a:rPr lang="en-US" altLang="zh-TW" sz="4000" b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Acoustic Durations</a:t>
            </a:r>
          </a:p>
          <a:p>
            <a:pPr marL="152400"/>
            <a:r>
              <a:rPr lang="en-US" altLang="zh-TW" sz="4000" b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Kruskal Wallis </a:t>
            </a:r>
            <a:r>
              <a:rPr lang="en-US" altLang="zh-TW" sz="4000" b="1" i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H</a:t>
            </a:r>
            <a:r>
              <a:rPr lang="en-US" altLang="zh-TW" sz="4000" b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-Test:</a:t>
            </a:r>
            <a:r>
              <a:rPr lang="zh-TW" altLang="en-US" sz="4000" b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b="1" i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H</a:t>
            </a:r>
            <a:r>
              <a:rPr lang="en-US" altLang="zh-TW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(2)</a:t>
            </a:r>
            <a:r>
              <a:rPr lang="zh-TW" altLang="en-US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= 83.309,</a:t>
            </a:r>
            <a:r>
              <a:rPr lang="zh-TW" altLang="en-US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</a:t>
            </a:r>
            <a:r>
              <a:rPr lang="en-US" altLang="zh-TW" sz="4000" b="1" i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p</a:t>
            </a:r>
            <a:r>
              <a:rPr lang="zh-TW" altLang="en-US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&lt;</a:t>
            </a:r>
            <a:r>
              <a:rPr lang="zh-TW" altLang="en-US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.05</a:t>
            </a:r>
            <a:endParaRPr lang="en-US" altLang="zh-TW" sz="4000" b="1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/>
            <a:endParaRPr lang="en-US" altLang="zh-TW" sz="40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/>
            <a:endParaRPr lang="en-US" altLang="zh-TW" sz="40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/>
            <a:endParaRPr lang="en-US" altLang="zh-TW" sz="40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/>
            <a:endParaRPr lang="en-US" altLang="zh-TW" sz="40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/>
            <a:endParaRPr lang="en-US" altLang="zh-TW" sz="40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/>
            <a:endParaRPr lang="en-US" altLang="zh-TW" sz="40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/>
            <a:endParaRPr lang="en-US" altLang="zh-TW" sz="4000" b="1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/>
            <a:r>
              <a:rPr lang="en-US" altLang="zh-TW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Spearman’s correlation Coefficient:</a:t>
            </a:r>
          </a:p>
          <a:p>
            <a:pPr marL="152400"/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Spearman’s coefficient = 0.222, </a:t>
            </a:r>
            <a:r>
              <a:rPr lang="en-US" altLang="zh-TW" sz="4000" i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p</a:t>
            </a:r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. &lt; 0.001</a:t>
            </a:r>
          </a:p>
          <a:p>
            <a:pPr marL="152400"/>
            <a:endParaRPr lang="zh-TW" sz="4000" b="1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3" name="Rectangle 2">
            <a:extLst>
              <a:ext uri="{FF2B5EF4-FFF2-40B4-BE49-F238E27FC236}">
                <a16:creationId xmlns:a16="http://schemas.microsoft.com/office/drawing/2014/main" id="{D5A75FB6-C59E-5010-9012-4D03FD455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0338" y="24874538"/>
            <a:ext cx="30275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N"/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F9666CAB-99FF-4A32-5501-331C576DF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25200" y="32996171"/>
            <a:ext cx="12608007" cy="5613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723900" indent="-571500" algn="just">
              <a:buFont typeface="Arial" panose="020B0604020202020204" pitchFamily="34" charset="0"/>
              <a:buChar char="•"/>
            </a:pPr>
            <a:r>
              <a:rPr lang="en-US" altLang="zh-TW" sz="40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Both perceptua</a:t>
            </a:r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l scores and a</a:t>
            </a:r>
            <a:r>
              <a:rPr lang="en-US" altLang="zh-TW" sz="40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coustic</a:t>
            </a:r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durations differentiated CAS from those with TD and SSD, suggesting their </a:t>
            </a:r>
            <a:r>
              <a:rPr lang="en-US" altLang="zh-TW" sz="4000" b="1" dirty="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potential as a marker for identifying CAS</a:t>
            </a:r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in Cantonese-speaking preschool children a. </a:t>
            </a:r>
          </a:p>
          <a:p>
            <a:pPr marL="723900" indent="-571500" algn="just">
              <a:buFont typeface="Arial" panose="020B0604020202020204" pitchFamily="34" charset="0"/>
              <a:buChar char="•"/>
            </a:pPr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Perceptual scores shows a significant difference between TD and SSD, but acoustic durations do not. The perceptual and acoustic measures were weakly correlated. These suggest that there </a:t>
            </a:r>
            <a:r>
              <a:rPr lang="en-US" altLang="zh-TW" sz="4000" b="1" dirty="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may be other factors </a:t>
            </a:r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affecting perceptual judgment of SS. Further investigations are recommended.</a:t>
            </a:r>
          </a:p>
          <a:p>
            <a:pPr marL="152400" algn="just"/>
            <a:endParaRPr lang="en-US" altLang="zh-TW" sz="4000" b="1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 algn="just"/>
            <a:endParaRPr lang="en-US" altLang="zh-TW" sz="4000" b="1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 algn="just"/>
            <a:endParaRPr lang="en-US" altLang="zh-TW" sz="4000" b="1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 algn="just"/>
            <a:endParaRPr lang="en-US" altLang="zh-TW" sz="4000" b="1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 algn="just"/>
            <a:endParaRPr lang="en-US" altLang="zh-TW" sz="4000" b="1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 algn="just"/>
            <a:endParaRPr lang="en-US" altLang="zh-TW" sz="4000" b="1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 algn="just"/>
            <a:endParaRPr lang="en-US" altLang="zh-TW" sz="4000" b="1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 algn="just"/>
            <a:endParaRPr lang="en-US" altLang="zh-TW" sz="4000" b="1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 algn="just"/>
            <a:endParaRPr lang="en-US" altLang="zh-TW" sz="40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 algn="just"/>
            <a:endParaRPr lang="zh-TW" sz="4000" b="1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24A6D195-07E6-25E9-0804-37CBD24303E8}"/>
              </a:ext>
            </a:extLst>
          </p:cNvPr>
          <p:cNvSpPr/>
          <p:nvPr/>
        </p:nvSpPr>
        <p:spPr>
          <a:xfrm>
            <a:off x="15637432" y="12963578"/>
            <a:ext cx="12608007" cy="108467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N" sz="6000" b="1" dirty="0"/>
              <a:t>Results</a:t>
            </a:r>
          </a:p>
        </p:txBody>
      </p:sp>
      <p:sp>
        <p:nvSpPr>
          <p:cNvPr id="23" name="Down Arrow 22">
            <a:extLst>
              <a:ext uri="{FF2B5EF4-FFF2-40B4-BE49-F238E27FC236}">
                <a16:creationId xmlns:a16="http://schemas.microsoft.com/office/drawing/2014/main" id="{B965C2D2-BEE7-DA66-758A-723712214CFD}"/>
              </a:ext>
            </a:extLst>
          </p:cNvPr>
          <p:cNvSpPr/>
          <p:nvPr/>
        </p:nvSpPr>
        <p:spPr>
          <a:xfrm>
            <a:off x="8157397" y="23408488"/>
            <a:ext cx="676205" cy="103358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25" name="Text Box 2">
            <a:extLst>
              <a:ext uri="{FF2B5EF4-FFF2-40B4-BE49-F238E27FC236}">
                <a16:creationId xmlns:a16="http://schemas.microsoft.com/office/drawing/2014/main" id="{7AB0A064-6A55-1344-B13D-5E129C057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0003" y="43016879"/>
            <a:ext cx="25651263" cy="277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152400"/>
            <a:r>
              <a:rPr lang="en-US" altLang="zh-TW" sz="1600" b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References:</a:t>
            </a:r>
          </a:p>
          <a:p>
            <a:pPr>
              <a:buNone/>
            </a:pPr>
            <a:r>
              <a:rPr lang="en-US" altLang="zh-TW" sz="16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1: </a:t>
            </a:r>
            <a:r>
              <a:rPr lang="en-US" sz="1600" dirty="0">
                <a:effectLst/>
                <a:latin typeface="Helvetica" pitchFamily="2" charset="0"/>
              </a:rPr>
              <a:t>American Speech-Language-Hearing Association </a:t>
            </a:r>
            <a:r>
              <a:rPr lang="en-US" altLang="zh-TW" sz="1600" dirty="0">
                <a:effectLst/>
                <a:latin typeface="Helvetica" pitchFamily="2" charset="0"/>
              </a:rPr>
              <a:t>(</a:t>
            </a:r>
            <a:r>
              <a:rPr lang="en-US" sz="1600" dirty="0">
                <a:effectLst/>
                <a:latin typeface="Helvetica" pitchFamily="2" charset="0"/>
              </a:rPr>
              <a:t>ASHA</a:t>
            </a:r>
            <a:r>
              <a:rPr lang="en-US" altLang="zh-TW" sz="1600" dirty="0">
                <a:effectLst/>
                <a:latin typeface="Helvetica" pitchFamily="2" charset="0"/>
              </a:rPr>
              <a:t>)</a:t>
            </a:r>
            <a:r>
              <a:rPr lang="en-US" sz="1600" dirty="0">
                <a:effectLst/>
                <a:latin typeface="Helvetica" pitchFamily="2" charset="0"/>
              </a:rPr>
              <a:t>. (2007). </a:t>
            </a:r>
            <a:r>
              <a:rPr lang="en-US" sz="1600" i="1" dirty="0">
                <a:effectLst/>
                <a:latin typeface="Helvetica" pitchFamily="2" charset="0"/>
              </a:rPr>
              <a:t>Childhood apraxia of speech [Technical Report].</a:t>
            </a:r>
          </a:p>
          <a:p>
            <a:r>
              <a:rPr lang="en-US" sz="1600" dirty="0">
                <a:latin typeface="Helvetica" pitchFamily="2" charset="0"/>
              </a:rPr>
              <a:t>2</a:t>
            </a:r>
            <a:r>
              <a:rPr lang="en-US" sz="1600" i="1" dirty="0">
                <a:latin typeface="Helvetica" pitchFamily="2" charset="0"/>
              </a:rPr>
              <a:t>: </a:t>
            </a:r>
            <a:r>
              <a:rPr lang="en-US" sz="1600" dirty="0">
                <a:effectLst/>
                <a:latin typeface="Helvetica" pitchFamily="2" charset="0"/>
              </a:rPr>
              <a:t>Wong et al. (2023). </a:t>
            </a:r>
            <a:r>
              <a:rPr lang="en-US" sz="1600" i="1" dirty="0">
                <a:effectLst/>
                <a:latin typeface="Helvetica" pitchFamily="2" charset="0"/>
              </a:rPr>
              <a:t>Structural and functional oral-motor abilities in typically developing Cantonese-speaking preschool children and children with childhood apraxia of speech.</a:t>
            </a:r>
          </a:p>
          <a:p>
            <a:pPr>
              <a:buNone/>
            </a:pPr>
            <a:endParaRPr lang="en-US" sz="1600" i="1" dirty="0">
              <a:effectLst/>
              <a:latin typeface="Helvetica" pitchFamily="2" charset="0"/>
            </a:endParaRPr>
          </a:p>
          <a:p>
            <a:pPr>
              <a:buNone/>
            </a:pPr>
            <a:endParaRPr lang="en-US" sz="1600" i="1" dirty="0">
              <a:effectLst/>
              <a:latin typeface="Helvetica" pitchFamily="2" charset="0"/>
            </a:endParaRPr>
          </a:p>
          <a:p>
            <a:pPr marL="152400"/>
            <a:endParaRPr lang="zh-TW" sz="1600" b="1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0C1A9EA-0E95-97FF-C611-78BA365A7D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458744"/>
              </p:ext>
            </p:extLst>
          </p:nvPr>
        </p:nvGraphicFramePr>
        <p:xfrm>
          <a:off x="15709237" y="19952761"/>
          <a:ext cx="12349381" cy="345572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36367">
                  <a:extLst>
                    <a:ext uri="{9D8B030D-6E8A-4147-A177-3AD203B41FA5}">
                      <a16:colId xmlns:a16="http://schemas.microsoft.com/office/drawing/2014/main" val="1669935266"/>
                    </a:ext>
                  </a:extLst>
                </a:gridCol>
                <a:gridCol w="6313014">
                  <a:extLst>
                    <a:ext uri="{9D8B030D-6E8A-4147-A177-3AD203B41FA5}">
                      <a16:colId xmlns:a16="http://schemas.microsoft.com/office/drawing/2014/main" val="188635075"/>
                    </a:ext>
                  </a:extLst>
                </a:gridCol>
              </a:tblGrid>
              <a:tr h="1117050">
                <a:tc>
                  <a:txBody>
                    <a:bodyPr/>
                    <a:lstStyle/>
                    <a:p>
                      <a:r>
                        <a:rPr lang="en-US" altLang="zh-TW" sz="3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Groups</a:t>
                      </a:r>
                      <a:endParaRPr lang="en-CN" sz="3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Test</a:t>
                      </a:r>
                      <a:r>
                        <a:rPr lang="zh-TW" altLang="en-US" sz="3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3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statistics</a:t>
                      </a:r>
                      <a:r>
                        <a:rPr lang="zh-TW" altLang="en-US" sz="3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3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(Dunn’s</a:t>
                      </a:r>
                      <a:r>
                        <a:rPr lang="zh-TW" altLang="en-US" sz="3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3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test)</a:t>
                      </a:r>
                      <a:r>
                        <a:rPr lang="en-CN" sz="3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066539"/>
                  </a:ext>
                </a:extLst>
              </a:tr>
              <a:tr h="779559">
                <a:tc>
                  <a:txBody>
                    <a:bodyPr/>
                    <a:lstStyle/>
                    <a:p>
                      <a:pPr marL="0" algn="l" defTabSz="3027487" rtl="0" eaLnBrk="1" latinLnBrk="0" hangingPunct="1"/>
                      <a:r>
                        <a:rPr lang="en-US" altLang="zh-TW" sz="3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TD</a:t>
                      </a: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en-US" altLang="zh-TW" sz="3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SSD</a:t>
                      </a:r>
                      <a:endParaRPr lang="en-CN" sz="3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3027487" rtl="0" eaLnBrk="1" latinLnBrk="0" hangingPunct="1"/>
                      <a:r>
                        <a:rPr lang="en-CN" sz="3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-2.605*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0001692"/>
                  </a:ext>
                </a:extLst>
              </a:tr>
              <a:tr h="779559">
                <a:tc>
                  <a:txBody>
                    <a:bodyPr/>
                    <a:lstStyle/>
                    <a:p>
                      <a:pPr marL="0" algn="l" defTabSz="3027487" rtl="0" eaLnBrk="1" latinLnBrk="0" hangingPunct="1"/>
                      <a:r>
                        <a:rPr lang="en-HK" sz="3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TD – CAS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3027487" rtl="0" eaLnBrk="1" latinLnBrk="0" hangingPunct="1"/>
                      <a:r>
                        <a:rPr lang="en-CN" sz="3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-6.1890*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148002"/>
                  </a:ext>
                </a:extLst>
              </a:tr>
              <a:tr h="779559">
                <a:tc>
                  <a:txBody>
                    <a:bodyPr/>
                    <a:lstStyle/>
                    <a:p>
                      <a:pPr marL="0" algn="l" defTabSz="3027487" rtl="0" eaLnBrk="1" latinLnBrk="0" hangingPunct="1"/>
                      <a:r>
                        <a:rPr lang="en-HK" sz="3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SSD – CAS</a:t>
                      </a:r>
                      <a:endParaRPr lang="en-CN" sz="3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3027487" rtl="0" eaLnBrk="1" latinLnBrk="0" hangingPunct="1"/>
                      <a:r>
                        <a:rPr lang="en-CN" sz="3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-4.577*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777926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1ECB5BF-8D37-925B-2684-E5529E5FAE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048455"/>
              </p:ext>
            </p:extLst>
          </p:nvPr>
        </p:nvGraphicFramePr>
        <p:xfrm>
          <a:off x="15709237" y="25805012"/>
          <a:ext cx="12307925" cy="345572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103687">
                  <a:extLst>
                    <a:ext uri="{9D8B030D-6E8A-4147-A177-3AD203B41FA5}">
                      <a16:colId xmlns:a16="http://schemas.microsoft.com/office/drawing/2014/main" val="1669935266"/>
                    </a:ext>
                  </a:extLst>
                </a:gridCol>
                <a:gridCol w="6204238">
                  <a:extLst>
                    <a:ext uri="{9D8B030D-6E8A-4147-A177-3AD203B41FA5}">
                      <a16:colId xmlns:a16="http://schemas.microsoft.com/office/drawing/2014/main" val="188635075"/>
                    </a:ext>
                  </a:extLst>
                </a:gridCol>
              </a:tblGrid>
              <a:tr h="1117050">
                <a:tc>
                  <a:txBody>
                    <a:bodyPr/>
                    <a:lstStyle/>
                    <a:p>
                      <a:r>
                        <a:rPr lang="en-US" altLang="zh-TW" sz="3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Groups</a:t>
                      </a:r>
                      <a:endParaRPr lang="en-CN" sz="3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Test</a:t>
                      </a:r>
                      <a:r>
                        <a:rPr lang="zh-TW" altLang="en-US" sz="3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3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statistics</a:t>
                      </a:r>
                      <a:r>
                        <a:rPr lang="zh-TW" altLang="en-US" sz="3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3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(Dunn’s</a:t>
                      </a:r>
                      <a:r>
                        <a:rPr lang="zh-TW" altLang="en-US" sz="3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3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test)</a:t>
                      </a:r>
                      <a:endParaRPr lang="en-CN" sz="3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066539"/>
                  </a:ext>
                </a:extLst>
              </a:tr>
              <a:tr h="779559">
                <a:tc>
                  <a:txBody>
                    <a:bodyPr/>
                    <a:lstStyle/>
                    <a:p>
                      <a:pPr marL="0" algn="l" defTabSz="3027487" rtl="0" eaLnBrk="1" latinLnBrk="0" hangingPunct="1"/>
                      <a:r>
                        <a:rPr lang="en-US" altLang="zh-TW" sz="3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TD</a:t>
                      </a: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en-US" altLang="zh-TW" sz="3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SSD</a:t>
                      </a:r>
                      <a:endParaRPr lang="en-CN" sz="3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3027487" rtl="0" eaLnBrk="1" latinLnBrk="0" hangingPunct="1"/>
                      <a:r>
                        <a:rPr lang="en-CN" sz="3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-1.287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0001692"/>
                  </a:ext>
                </a:extLst>
              </a:tr>
              <a:tr h="779559">
                <a:tc>
                  <a:txBody>
                    <a:bodyPr/>
                    <a:lstStyle/>
                    <a:p>
                      <a:pPr marL="0" algn="l" defTabSz="3027487" rtl="0" eaLnBrk="1" latinLnBrk="0" hangingPunct="1"/>
                      <a:r>
                        <a:rPr lang="en-HK" sz="3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TD – CAS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3027487" rtl="0" eaLnBrk="1" latinLnBrk="0" hangingPunct="1"/>
                      <a:r>
                        <a:rPr lang="en-CN" sz="3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-9.076*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148002"/>
                  </a:ext>
                </a:extLst>
              </a:tr>
              <a:tr h="779559">
                <a:tc>
                  <a:txBody>
                    <a:bodyPr/>
                    <a:lstStyle/>
                    <a:p>
                      <a:pPr marL="0" algn="l" defTabSz="3027487" rtl="0" eaLnBrk="1" latinLnBrk="0" hangingPunct="1"/>
                      <a:r>
                        <a:rPr lang="en-HK" sz="3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SSD – CAS</a:t>
                      </a:r>
                      <a:endParaRPr lang="en-CN" sz="3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3027487" rtl="0" eaLnBrk="1" latinLnBrk="0" hangingPunct="1"/>
                      <a:r>
                        <a:rPr lang="en-CN" sz="3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-7.590*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7779268"/>
                  </a:ext>
                </a:extLst>
              </a:tr>
            </a:tbl>
          </a:graphicData>
        </a:graphic>
      </p:graphicFrame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4D9EFF03-1A1C-D7EA-4034-03DE202A179B}"/>
              </a:ext>
            </a:extLst>
          </p:cNvPr>
          <p:cNvSpPr/>
          <p:nvPr/>
        </p:nvSpPr>
        <p:spPr>
          <a:xfrm>
            <a:off x="2350003" y="40137981"/>
            <a:ext cx="26049052" cy="116902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b="1" dirty="0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B7C03B99-2313-47F8-4C4A-20D96805D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58375" y="14749964"/>
            <a:ext cx="12608006" cy="3333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152400"/>
            <a:r>
              <a:rPr lang="en-US" altLang="zh-TW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Perceptual Scores:</a:t>
            </a:r>
          </a:p>
          <a:p>
            <a:pPr marL="152400"/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TD: M = 0.615; SD = 0.299</a:t>
            </a:r>
          </a:p>
          <a:p>
            <a:pPr marL="152400"/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SSD: M = 0.333; SD = 0.516</a:t>
            </a:r>
          </a:p>
          <a:p>
            <a:pPr marL="152400"/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CAS: M = 5.800; SD = 5.167</a:t>
            </a:r>
            <a:endParaRPr lang="en-US" altLang="zh-TW" sz="4000" b="1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6" name="Text Box 2">
            <a:extLst>
              <a:ext uri="{FF2B5EF4-FFF2-40B4-BE49-F238E27FC236}">
                <a16:creationId xmlns:a16="http://schemas.microsoft.com/office/drawing/2014/main" id="{4725BFCF-E492-14D3-3C35-8A0B621D9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13160" y="14790820"/>
            <a:ext cx="6610091" cy="3141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152400" algn="just"/>
            <a:r>
              <a:rPr lang="en-US" altLang="zh-TW" sz="4000" b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Acoustic Durations:</a:t>
            </a:r>
          </a:p>
          <a:p>
            <a:pPr marL="152400" algn="just"/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TD: M = 0.022; SD = 0.497</a:t>
            </a:r>
          </a:p>
          <a:p>
            <a:pPr marL="152400" algn="just"/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SSD: M = 0.023; SD = 0.036</a:t>
            </a:r>
          </a:p>
          <a:p>
            <a:pPr marL="152400" algn="just"/>
            <a:r>
              <a:rPr lang="en-US" altLang="zh-TW" sz="4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CAS: M = 0.102; SD = 0.122</a:t>
            </a:r>
            <a:endParaRPr lang="zh-TW" sz="40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 algn="just"/>
            <a:endParaRPr lang="zh-TW" sz="40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152400" algn="just"/>
            <a:endParaRPr lang="zh-TW" sz="40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7C77136-34A1-4C9F-B8F7-5146BFA01D11}"/>
              </a:ext>
            </a:extLst>
          </p:cNvPr>
          <p:cNvSpPr txBox="1"/>
          <p:nvPr/>
        </p:nvSpPr>
        <p:spPr>
          <a:xfrm>
            <a:off x="22630025" y="20564543"/>
            <a:ext cx="3088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indicates p &lt; 0.05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126BF56-F54B-4A57-9E28-0ED417B2B3C5}"/>
              </a:ext>
            </a:extLst>
          </p:cNvPr>
          <p:cNvSpPr txBox="1"/>
          <p:nvPr/>
        </p:nvSpPr>
        <p:spPr>
          <a:xfrm>
            <a:off x="22630025" y="26442328"/>
            <a:ext cx="3088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indicates p &lt; 0.05</a:t>
            </a:r>
          </a:p>
        </p:txBody>
      </p:sp>
      <p:graphicFrame>
        <p:nvGraphicFramePr>
          <p:cNvPr id="29" name="Table 29">
            <a:extLst>
              <a:ext uri="{FF2B5EF4-FFF2-40B4-BE49-F238E27FC236}">
                <a16:creationId xmlns:a16="http://schemas.microsoft.com/office/drawing/2014/main" id="{23AB3041-FF68-4A67-9186-026A44C4D1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993022"/>
              </p:ext>
            </p:extLst>
          </p:nvPr>
        </p:nvGraphicFramePr>
        <p:xfrm>
          <a:off x="2449012" y="37161591"/>
          <a:ext cx="12508998" cy="266166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248168">
                  <a:extLst>
                    <a:ext uri="{9D8B030D-6E8A-4147-A177-3AD203B41FA5}">
                      <a16:colId xmlns:a16="http://schemas.microsoft.com/office/drawing/2014/main" val="2664047155"/>
                    </a:ext>
                  </a:extLst>
                </a:gridCol>
                <a:gridCol w="5260830">
                  <a:extLst>
                    <a:ext uri="{9D8B030D-6E8A-4147-A177-3AD203B41FA5}">
                      <a16:colId xmlns:a16="http://schemas.microsoft.com/office/drawing/2014/main" val="1230926756"/>
                    </a:ext>
                  </a:extLst>
                </a:gridCol>
              </a:tblGrid>
              <a:tr h="572261">
                <a:tc>
                  <a:txBody>
                    <a:bodyPr/>
                    <a:lstStyle/>
                    <a:p>
                      <a:r>
                        <a:rPr lang="en-HK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188006"/>
                  </a:ext>
                </a:extLst>
              </a:tr>
              <a:tr h="572261">
                <a:tc>
                  <a:txBody>
                    <a:bodyPr/>
                    <a:lstStyle/>
                    <a:p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 comparison</a:t>
                      </a:r>
                      <a:endParaRPr lang="en-HK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Kruskal-Wallis H-Test</a:t>
                      </a:r>
                      <a:endParaRPr lang="en-HK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787000"/>
                  </a:ext>
                </a:extLst>
              </a:tr>
              <a:tr h="572261">
                <a:tc>
                  <a:txBody>
                    <a:bodyPr/>
                    <a:lstStyle/>
                    <a:p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</a:t>
                      </a:r>
                      <a:r>
                        <a:rPr lang="zh-TW" alt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hoc</a:t>
                      </a:r>
                      <a:r>
                        <a:rPr lang="zh-TW" alt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pairwise comparison</a:t>
                      </a:r>
                      <a:endParaRPr lang="en-HK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Dunn’s tests</a:t>
                      </a:r>
                      <a:endParaRPr lang="en-HK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584431"/>
                  </a:ext>
                </a:extLst>
              </a:tr>
              <a:tr h="572261">
                <a:tc>
                  <a:txBody>
                    <a:bodyPr/>
                    <a:lstStyle/>
                    <a:p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Correlation</a:t>
                      </a:r>
                      <a:r>
                        <a:rPr lang="zh-TW" alt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between</a:t>
                      </a:r>
                      <a:r>
                        <a:rPr lang="zh-TW" alt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acoustic</a:t>
                      </a:r>
                      <a:r>
                        <a:rPr lang="zh-TW" alt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zh-TW" alt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perceptual</a:t>
                      </a:r>
                      <a:r>
                        <a:rPr lang="zh-TW" alt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methods</a:t>
                      </a:r>
                      <a:endParaRPr lang="en-HK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Spearman’s correlation coefficient</a:t>
                      </a:r>
                      <a:endParaRPr lang="en-HK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678037"/>
                  </a:ext>
                </a:extLst>
              </a:tr>
            </a:tbl>
          </a:graphicData>
        </a:graphic>
      </p:graphicFrame>
      <p:sp>
        <p:nvSpPr>
          <p:cNvPr id="30" name="TextBox 29">
            <a:extLst>
              <a:ext uri="{FF2B5EF4-FFF2-40B4-BE49-F238E27FC236}">
                <a16:creationId xmlns:a16="http://schemas.microsoft.com/office/drawing/2014/main" id="{E282D526-4F9E-4691-95EA-1346D75429D6}"/>
              </a:ext>
            </a:extLst>
          </p:cNvPr>
          <p:cNvSpPr txBox="1"/>
          <p:nvPr/>
        </p:nvSpPr>
        <p:spPr>
          <a:xfrm>
            <a:off x="2449013" y="41438321"/>
            <a:ext cx="259500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000" b="1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Syllable segregation can be used as an indicator to differentiate CAS from TD and SSD, suggesting it diagnostic potential for CAS in Cantonese-speaking preschool children. </a:t>
            </a:r>
          </a:p>
          <a:p>
            <a:pPr algn="ctr"/>
            <a:endParaRPr lang="en-HK" sz="4000" dirty="0"/>
          </a:p>
        </p:txBody>
      </p:sp>
    </p:spTree>
    <p:extLst>
      <p:ext uri="{BB962C8B-B14F-4D97-AF65-F5344CB8AC3E}">
        <p14:creationId xmlns:p14="http://schemas.microsoft.com/office/powerpoint/2010/main" val="2236084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4168CC6CAFA24A9A582AFA8342E8B8" ma:contentTypeVersion="14" ma:contentTypeDescription="Create a new document." ma:contentTypeScope="" ma:versionID="88020fe2eb726d8f46162c859ac27957">
  <xsd:schema xmlns:xsd="http://www.w3.org/2001/XMLSchema" xmlns:xs="http://www.w3.org/2001/XMLSchema" xmlns:p="http://schemas.microsoft.com/office/2006/metadata/properties" xmlns:ns3="216b101d-7f8c-4dff-b8a2-9901fbd64695" xmlns:ns4="743ebdf4-c0f6-4c44-a737-9e73e8f25abd" targetNamespace="http://schemas.microsoft.com/office/2006/metadata/properties" ma:root="true" ma:fieldsID="bdd16869323b7e0f9b9c967ecbbf6daf" ns3:_="" ns4:_="">
    <xsd:import namespace="216b101d-7f8c-4dff-b8a2-9901fbd64695"/>
    <xsd:import namespace="743ebdf4-c0f6-4c44-a737-9e73e8f25ab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6b101d-7f8c-4dff-b8a2-9901fbd646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3ebdf4-c0f6-4c44-a737-9e73e8f25ab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A4F218C-70B1-4B2F-BAD0-73F20E2A3D4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77154EF-83A2-4806-B7B7-909C3E8B22DD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terms/"/>
    <ds:schemaRef ds:uri="216b101d-7f8c-4dff-b8a2-9901fbd64695"/>
    <ds:schemaRef ds:uri="http://www.w3.org/XML/1998/namespace"/>
    <ds:schemaRef ds:uri="743ebdf4-c0f6-4c44-a737-9e73e8f25abd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15A86D9-A93D-453D-AEF4-6D6E8BA156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6b101d-7f8c-4dff-b8a2-9901fbd64695"/>
    <ds:schemaRef ds:uri="743ebdf4-c0f6-4c44-a737-9e73e8f25a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7880</TotalTime>
  <Words>670</Words>
  <Application>Microsoft Office PowerPoint</Application>
  <PresentationFormat>Custom</PresentationFormat>
  <Paragraphs>127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Sunny Kong</dc:creator>
  <cp:lastModifiedBy>gmy6757@connect.hku.hk</cp:lastModifiedBy>
  <cp:revision>19</cp:revision>
  <dcterms:created xsi:type="dcterms:W3CDTF">2022-10-05T05:33:28Z</dcterms:created>
  <dcterms:modified xsi:type="dcterms:W3CDTF">2025-05-07T08:35:14Z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0x010100D74168CC6CAFA24A9A582AFA8342E8B8</vt:lpwstr>
  </property>
</Properties>
</file>